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9" r:id="rId2"/>
    <p:sldId id="257" r:id="rId3"/>
    <p:sldId id="275" r:id="rId4"/>
    <p:sldId id="263" r:id="rId5"/>
    <p:sldId id="296" r:id="rId6"/>
    <p:sldId id="276" r:id="rId7"/>
    <p:sldId id="274" r:id="rId8"/>
    <p:sldId id="278" r:id="rId9"/>
    <p:sldId id="271" r:id="rId10"/>
    <p:sldId id="258" r:id="rId11"/>
    <p:sldId id="293" r:id="rId12"/>
    <p:sldId id="282" r:id="rId13"/>
    <p:sldId id="284" r:id="rId14"/>
    <p:sldId id="286" r:id="rId15"/>
    <p:sldId id="288" r:id="rId16"/>
    <p:sldId id="321" r:id="rId17"/>
    <p:sldId id="290" r:id="rId18"/>
    <p:sldId id="307" r:id="rId19"/>
    <p:sldId id="259" r:id="rId20"/>
    <p:sldId id="299" r:id="rId21"/>
    <p:sldId id="301" r:id="rId22"/>
    <p:sldId id="303" r:id="rId23"/>
    <p:sldId id="305" r:id="rId24"/>
    <p:sldId id="325" r:id="rId25"/>
    <p:sldId id="277" r:id="rId26"/>
    <p:sldId id="322" r:id="rId27"/>
    <p:sldId id="326" r:id="rId28"/>
    <p:sldId id="324" r:id="rId29"/>
    <p:sldId id="323" r:id="rId30"/>
    <p:sldId id="266" r:id="rId31"/>
    <p:sldId id="261" r:id="rId32"/>
    <p:sldId id="310" r:id="rId33"/>
    <p:sldId id="312" r:id="rId34"/>
    <p:sldId id="320" r:id="rId35"/>
    <p:sldId id="314" r:id="rId36"/>
    <p:sldId id="317" r:id="rId37"/>
    <p:sldId id="2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0" d="100"/>
          <a:sy n="50" d="100"/>
        </p:scale>
        <p:origin x="1267"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962BA-EABB-D44F-9A41-194B6344EBD9}" type="datetimeFigureOut">
              <a:rPr lang="en-US" smtClean="0"/>
              <a:t>10/19/2020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A2F64-42FF-6C48-BBB1-13AAC32F7E50}" type="slidenum">
              <a:rPr lang="en-US" smtClean="0"/>
              <a:t>‹#›</a:t>
            </a:fld>
            <a:endParaRPr lang="en-US"/>
          </a:p>
        </p:txBody>
      </p:sp>
    </p:spTree>
    <p:extLst>
      <p:ext uri="{BB962C8B-B14F-4D97-AF65-F5344CB8AC3E}">
        <p14:creationId xmlns:p14="http://schemas.microsoft.com/office/powerpoint/2010/main" val="2240832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2</a:t>
            </a:fld>
            <a:endParaRPr lang="en-US"/>
          </a:p>
        </p:txBody>
      </p:sp>
    </p:spTree>
    <p:extLst>
      <p:ext uri="{BB962C8B-B14F-4D97-AF65-F5344CB8AC3E}">
        <p14:creationId xmlns:p14="http://schemas.microsoft.com/office/powerpoint/2010/main" val="114257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resources</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36</a:t>
            </a:fld>
            <a:endParaRPr lang="en-US"/>
          </a:p>
        </p:txBody>
      </p:sp>
    </p:spTree>
    <p:extLst>
      <p:ext uri="{BB962C8B-B14F-4D97-AF65-F5344CB8AC3E}">
        <p14:creationId xmlns:p14="http://schemas.microsoft.com/office/powerpoint/2010/main" val="12427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37</a:t>
            </a:fld>
            <a:endParaRPr lang="en-US"/>
          </a:p>
        </p:txBody>
      </p:sp>
    </p:spTree>
    <p:extLst>
      <p:ext uri="{BB962C8B-B14F-4D97-AF65-F5344CB8AC3E}">
        <p14:creationId xmlns:p14="http://schemas.microsoft.com/office/powerpoint/2010/main" val="58320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Breakout room session 1</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4</a:t>
            </a:fld>
            <a:endParaRPr lang="en-US"/>
          </a:p>
        </p:txBody>
      </p:sp>
    </p:spTree>
    <p:extLst>
      <p:ext uri="{BB962C8B-B14F-4D97-AF65-F5344CB8AC3E}">
        <p14:creationId xmlns:p14="http://schemas.microsoft.com/office/powerpoint/2010/main" val="391845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for pre</a:t>
            </a:r>
            <a:r>
              <a:rPr lang="en-US" baseline="0" dirty="0" smtClean="0"/>
              <a:t> K and K but for ALLL primary children</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6</a:t>
            </a:fld>
            <a:endParaRPr lang="en-US"/>
          </a:p>
        </p:txBody>
      </p:sp>
    </p:spTree>
    <p:extLst>
      <p:ext uri="{BB962C8B-B14F-4D97-AF65-F5344CB8AC3E}">
        <p14:creationId xmlns:p14="http://schemas.microsoft.com/office/powerpoint/2010/main" val="42398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K-3</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7</a:t>
            </a:fld>
            <a:endParaRPr lang="en-US"/>
          </a:p>
        </p:txBody>
      </p:sp>
    </p:spTree>
    <p:extLst>
      <p:ext uri="{BB962C8B-B14F-4D97-AF65-F5344CB8AC3E}">
        <p14:creationId xmlns:p14="http://schemas.microsoft.com/office/powerpoint/2010/main" val="107900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of the teacher/caregiver is important</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8</a:t>
            </a:fld>
            <a:endParaRPr lang="en-US"/>
          </a:p>
        </p:txBody>
      </p:sp>
    </p:spTree>
    <p:extLst>
      <p:ext uri="{BB962C8B-B14F-4D97-AF65-F5344CB8AC3E}">
        <p14:creationId xmlns:p14="http://schemas.microsoft.com/office/powerpoint/2010/main" val="357178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often a sticking point-how do</a:t>
            </a:r>
            <a:r>
              <a:rPr lang="en-US" baseline="0" dirty="0" smtClean="0"/>
              <a:t> we manage  </a:t>
            </a:r>
            <a:r>
              <a:rPr lang="en-US" baseline="0" dirty="0" err="1" smtClean="0"/>
              <a:t>organisation</a:t>
            </a:r>
            <a:r>
              <a:rPr lang="en-US" baseline="0" dirty="0" smtClean="0"/>
              <a:t> storage and clean up</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25</a:t>
            </a:fld>
            <a:endParaRPr lang="en-US"/>
          </a:p>
        </p:txBody>
      </p:sp>
    </p:spTree>
    <p:extLst>
      <p:ext uri="{BB962C8B-B14F-4D97-AF65-F5344CB8AC3E}">
        <p14:creationId xmlns:p14="http://schemas.microsoft.com/office/powerpoint/2010/main" val="137491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 in breakout room</a:t>
            </a:r>
            <a:r>
              <a:rPr lang="en-US" baseline="0" dirty="0" smtClean="0"/>
              <a:t> to share</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30</a:t>
            </a:fld>
            <a:endParaRPr lang="en-US"/>
          </a:p>
        </p:txBody>
      </p:sp>
    </p:spTree>
    <p:extLst>
      <p:ext uri="{BB962C8B-B14F-4D97-AF65-F5344CB8AC3E}">
        <p14:creationId xmlns:p14="http://schemas.microsoft.com/office/powerpoint/2010/main" val="253688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33</a:t>
            </a:fld>
            <a:endParaRPr lang="en-US"/>
          </a:p>
        </p:txBody>
      </p:sp>
    </p:spTree>
    <p:extLst>
      <p:ext uri="{BB962C8B-B14F-4D97-AF65-F5344CB8AC3E}">
        <p14:creationId xmlns:p14="http://schemas.microsoft.com/office/powerpoint/2010/main" val="80495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link into this slide</a:t>
            </a:r>
            <a:endParaRPr lang="en-US" dirty="0"/>
          </a:p>
        </p:txBody>
      </p:sp>
      <p:sp>
        <p:nvSpPr>
          <p:cNvPr id="4" name="Slide Number Placeholder 3"/>
          <p:cNvSpPr>
            <a:spLocks noGrp="1"/>
          </p:cNvSpPr>
          <p:nvPr>
            <p:ph type="sldNum" sz="quarter" idx="10"/>
          </p:nvPr>
        </p:nvSpPr>
        <p:spPr/>
        <p:txBody>
          <a:bodyPr/>
          <a:lstStyle/>
          <a:p>
            <a:fld id="{7CDA2F64-42FF-6C48-BBB1-13AAC32F7E50}" type="slidenum">
              <a:rPr lang="en-US" smtClean="0"/>
              <a:t>34</a:t>
            </a:fld>
            <a:endParaRPr lang="en-US"/>
          </a:p>
        </p:txBody>
      </p:sp>
    </p:spTree>
    <p:extLst>
      <p:ext uri="{BB962C8B-B14F-4D97-AF65-F5344CB8AC3E}">
        <p14:creationId xmlns:p14="http://schemas.microsoft.com/office/powerpoint/2010/main" val="282717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10/19/2020</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10/19/2020</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4691" y="381001"/>
            <a:ext cx="3635375" cy="2209800"/>
          </a:xfrm>
        </p:spPr>
        <p:txBody>
          <a:bodyPr/>
          <a:lstStyle/>
          <a:p>
            <a:r>
              <a:rPr lang="en-US" dirty="0" smtClean="0"/>
              <a:t> Block Play:</a:t>
            </a:r>
            <a:endParaRPr lang="en-US" dirty="0"/>
          </a:p>
        </p:txBody>
      </p:sp>
      <p:sp>
        <p:nvSpPr>
          <p:cNvPr id="7" name="Text Placeholder 6"/>
          <p:cNvSpPr>
            <a:spLocks noGrp="1"/>
          </p:cNvSpPr>
          <p:nvPr>
            <p:ph type="body" sz="half" idx="2"/>
          </p:nvPr>
        </p:nvSpPr>
        <p:spPr/>
        <p:txBody>
          <a:bodyPr/>
          <a:lstStyle/>
          <a:p>
            <a:r>
              <a:rPr lang="en-US" dirty="0" smtClean="0"/>
              <a:t>Joyful,  Creative,</a:t>
            </a:r>
          </a:p>
          <a:p>
            <a:r>
              <a:rPr lang="en-US" dirty="0" smtClean="0"/>
              <a:t>Constructive Learning!</a:t>
            </a:r>
          </a:p>
          <a:p>
            <a:endParaRPr lang="en-US" dirty="0"/>
          </a:p>
          <a:p>
            <a:endParaRPr lang="en-US" dirty="0" smtClean="0"/>
          </a:p>
          <a:p>
            <a:r>
              <a:rPr lang="en-US" dirty="0" smtClean="0"/>
              <a:t>Facilitated by Fiona Morrison</a:t>
            </a:r>
          </a:p>
          <a:p>
            <a:r>
              <a:rPr lang="en-US" dirty="0" smtClean="0"/>
              <a:t>October 23</a:t>
            </a:r>
            <a:r>
              <a:rPr lang="en-US" baseline="30000" dirty="0" smtClean="0"/>
              <a:t>rd</a:t>
            </a:r>
            <a:r>
              <a:rPr lang="en-US" dirty="0" smtClean="0"/>
              <a:t> 2020</a:t>
            </a:r>
          </a:p>
        </p:txBody>
      </p:sp>
      <p:pic>
        <p:nvPicPr>
          <p:cNvPr id="4" name="Content Placeholder 3" descr="IMG_101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667" b="-16667"/>
          <a:stretch>
            <a:fillRect/>
          </a:stretch>
        </p:blipFill>
        <p:spPr>
          <a:xfrm rot="10800000">
            <a:off x="0" y="1022048"/>
            <a:ext cx="4267200" cy="4267200"/>
          </a:xfrm>
        </p:spPr>
      </p:pic>
    </p:spTree>
    <p:extLst>
      <p:ext uri="{BB962C8B-B14F-4D97-AF65-F5344CB8AC3E}">
        <p14:creationId xmlns:p14="http://schemas.microsoft.com/office/powerpoint/2010/main" val="3443795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about block play from birth to age 8?</a:t>
            </a:r>
            <a:endParaRPr lang="en-US" dirty="0"/>
          </a:p>
        </p:txBody>
      </p:sp>
      <p:pic>
        <p:nvPicPr>
          <p:cNvPr id="5" name="Picture 1"/>
          <p:cNvPicPr>
            <a:picLocks noGrp="1" noChangeArrowheads="1"/>
          </p:cNvPicPr>
          <p:nvPr>
            <p:ph sz="half" idx="2"/>
          </p:nvPr>
        </p:nvPicPr>
        <p:blipFill>
          <a:blip r:embed="rId2" cstate="email">
            <a:extLst>
              <a:ext uri="{28A0092B-C50C-407E-A947-70E740481C1C}">
                <a14:useLocalDpi xmlns:a14="http://schemas.microsoft.com/office/drawing/2010/main" val="0"/>
              </a:ext>
            </a:extLst>
          </a:blip>
          <a:srcRect l="-29828" r="-29828"/>
          <a:stretch>
            <a:fillRect/>
          </a:stretch>
        </p:blipFill>
        <p:spPr bwMode="auto">
          <a:xfrm>
            <a:off x="-1334553" y="1705194"/>
            <a:ext cx="12946623" cy="620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90916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2" cstate="email">
            <a:extLst>
              <a:ext uri="{28A0092B-C50C-407E-A947-70E740481C1C}">
                <a14:useLocalDpi xmlns:a14="http://schemas.microsoft.com/office/drawing/2010/main" val="0"/>
              </a:ext>
            </a:extLst>
          </a:blip>
          <a:srcRect b="6665"/>
          <a:stretch>
            <a:fillRect/>
          </a:stretch>
        </p:blipFill>
        <p:spPr bwMode="auto">
          <a:xfrm>
            <a:off x="1295400" y="152400"/>
            <a:ext cx="6067425"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9140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274638"/>
            <a:ext cx="8229600" cy="1143000"/>
          </a:xfrm>
        </p:spPr>
        <p:txBody>
          <a:bodyPr rIns="132080"/>
          <a:lstStyle/>
          <a:p>
            <a:pPr indent="0" eaLnBrk="1" hangingPunct="1">
              <a:defRPr/>
            </a:pPr>
            <a:r>
              <a:rPr lang="en-US" sz="3800" dirty="0" smtClean="0">
                <a:cs typeface="Trebuchet MS Bold" charset="0"/>
                <a:sym typeface="Trebuchet MS Bold" charset="0"/>
              </a:rPr>
              <a:t>The Stages of Block Play</a:t>
            </a:r>
            <a:endParaRPr lang="en-US" sz="3800" dirty="0" smtClean="0">
              <a:ea typeface="PingFang SC Semibold" charset="0"/>
              <a:cs typeface="PingFang SC Semibold" charset="0"/>
              <a:sym typeface="Trebuchet MS Bold" charset="0"/>
            </a:endParaRPr>
          </a:p>
        </p:txBody>
      </p:sp>
      <p:sp>
        <p:nvSpPr>
          <p:cNvPr id="18434" name="Rectangle 2"/>
          <p:cNvSpPr>
            <a:spLocks noGrp="1" noChangeArrowheads="1"/>
          </p:cNvSpPr>
          <p:nvPr>
            <p:ph type="body" idx="1"/>
          </p:nvPr>
        </p:nvSpPr>
        <p:spPr>
          <a:xfrm>
            <a:off x="457200" y="1152939"/>
            <a:ext cx="8001000" cy="5095461"/>
          </a:xfrm>
        </p:spPr>
        <p:txBody>
          <a:bodyPr rIns="132080">
            <a:normAutofit/>
          </a:bodyPr>
          <a:lstStyle/>
          <a:p>
            <a:pPr marL="39688" indent="0" eaLnBrk="1" hangingPunct="1">
              <a:lnSpc>
                <a:spcPct val="80000"/>
              </a:lnSpc>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endParaRPr lang="en-US" sz="2000" dirty="0" smtClean="0">
              <a:latin typeface="Trebuchet MS" charset="0"/>
              <a:ea typeface="PingFang SC Regular" charset="0"/>
              <a:cs typeface="PingFang SC Regular" charset="0"/>
              <a:sym typeface="Trebuchet MS" charset="0"/>
            </a:endParaRPr>
          </a:p>
          <a:p>
            <a:pPr marL="39688" indent="0" algn="ctr" eaLnBrk="1" hangingPunct="1">
              <a:lnSpc>
                <a:spcPct val="8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1800" dirty="0" smtClean="0">
                <a:solidFill>
                  <a:schemeClr val="bg1"/>
                </a:solidFill>
                <a:latin typeface="+mj-lt"/>
                <a:cs typeface="Trebuchet MS Bold" charset="0"/>
                <a:sym typeface="Trebuchet MS Bold" charset="0"/>
              </a:rPr>
              <a:t>Stage One: Carrying Blocks</a:t>
            </a:r>
            <a:endParaRPr lang="en-US" sz="1800" dirty="0" smtClean="0">
              <a:solidFill>
                <a:schemeClr val="bg1"/>
              </a:solidFill>
              <a:latin typeface="+mj-lt"/>
              <a:ea typeface="PingFang SC Semibold" charset="0"/>
              <a:cs typeface="PingFang SC Semibold" charset="0"/>
              <a:sym typeface="Trebuchet MS Bold" charset="0"/>
            </a:endParaRPr>
          </a:p>
          <a:p>
            <a:pPr marL="39688" indent="0" eaLnBrk="1" hangingPunct="1">
              <a:lnSpc>
                <a:spcPct val="80000"/>
              </a:lnSpc>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endParaRPr lang="en-US" sz="2000" dirty="0" smtClean="0">
              <a:latin typeface="Trebuchet MS" charset="0"/>
              <a:ea typeface="PingFang SC Regular" charset="0"/>
              <a:cs typeface="PingFang SC Regular" charset="0"/>
              <a:sym typeface="Trebuchet MS" charset="0"/>
            </a:endParaRPr>
          </a:p>
          <a:p>
            <a:pPr marL="39688" indent="0" eaLnBrk="1" hangingPunct="1">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1700" dirty="0" smtClean="0">
                <a:latin typeface="+mj-lt"/>
                <a:cs typeface="Trebuchet MS" charset="0"/>
                <a:sym typeface="Trebuchet MS" charset="0"/>
              </a:rPr>
              <a:t>Stage one (Ages 2-3): In this stage, children carry, move, touch, hold, pile, knock down, drop, and feel the blocks. Children do little or no building. Instead, they explore the properties and characteristics of the blocks. Children answer the question, </a:t>
            </a:r>
            <a:r>
              <a:rPr lang="ja-JP" altLang="en-US" sz="1700" dirty="0" smtClean="0">
                <a:latin typeface="+mj-lt"/>
                <a:cs typeface="Trebuchet MS" charset="0"/>
                <a:sym typeface="Trebuchet MS" charset="0"/>
              </a:rPr>
              <a:t>“</a:t>
            </a:r>
            <a:r>
              <a:rPr lang="en-US" sz="1700" dirty="0" smtClean="0">
                <a:latin typeface="+mj-lt"/>
                <a:cs typeface="Trebuchet MS" charset="0"/>
                <a:sym typeface="Trebuchet MS" charset="0"/>
              </a:rPr>
              <a:t>What can I do with these?</a:t>
            </a:r>
            <a:r>
              <a:rPr lang="ja-JP" altLang="en-US" sz="1700" dirty="0" smtClean="0">
                <a:latin typeface="+mj-lt"/>
                <a:cs typeface="Trebuchet MS" charset="0"/>
                <a:sym typeface="Trebuchet MS" charset="0"/>
              </a:rPr>
              <a:t>”</a:t>
            </a:r>
            <a:r>
              <a:rPr lang="en-US" sz="1700" dirty="0" smtClean="0">
                <a:latin typeface="+mj-lt"/>
                <a:cs typeface="Trebuchet MS" charset="0"/>
                <a:sym typeface="Trebuchet MS" charset="0"/>
              </a:rPr>
              <a:t> At this stage, you can provide:</a:t>
            </a:r>
            <a:endParaRPr lang="en-US" sz="1700" dirty="0" smtClean="0">
              <a:latin typeface="+mj-lt"/>
              <a:ea typeface="PingFang SC Regular" charset="0"/>
              <a:cs typeface="PingFang SC Regular" charset="0"/>
              <a:sym typeface="Trebuchet MS" charset="0"/>
            </a:endParaRPr>
          </a:p>
          <a:p>
            <a:pPr marL="382588" eaLnBrk="1" hangingPunct="1">
              <a:lnSpc>
                <a:spcPct val="80000"/>
              </a:lnSpc>
              <a:buFont typeface="Wingdings" panose="05000000000000000000" pitchFamily="2" charset="2"/>
              <a:buChar char="ü"/>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1700" dirty="0" smtClean="0">
                <a:latin typeface="+mj-lt"/>
                <a:cs typeface="Trebuchet MS" charset="0"/>
                <a:sym typeface="Trebuchet MS" charset="0"/>
              </a:rPr>
              <a:t>wagons for hauling</a:t>
            </a:r>
            <a:endParaRPr lang="en-US" sz="1700" dirty="0" smtClean="0">
              <a:latin typeface="+mj-lt"/>
              <a:ea typeface="PingFang SC Regular" charset="0"/>
              <a:cs typeface="PingFang SC Regular" charset="0"/>
              <a:sym typeface="Trebuchet MS" charset="0"/>
            </a:endParaRPr>
          </a:p>
          <a:p>
            <a:pPr marL="382588" eaLnBrk="1" hangingPunct="1">
              <a:lnSpc>
                <a:spcPct val="80000"/>
              </a:lnSpc>
              <a:buFont typeface="Wingdings" panose="05000000000000000000" pitchFamily="2" charset="2"/>
              <a:buChar char="ü"/>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1700" dirty="0" smtClean="0">
                <a:latin typeface="+mj-lt"/>
                <a:cs typeface="Trebuchet MS" charset="0"/>
                <a:sym typeface="Trebuchet MS" charset="0"/>
              </a:rPr>
              <a:t>baskets for carrying</a:t>
            </a:r>
            <a:endParaRPr lang="en-US" sz="1700" dirty="0" smtClean="0">
              <a:latin typeface="+mj-lt"/>
              <a:ea typeface="PingFang SC Regular" charset="0"/>
              <a:cs typeface="PingFang SC Regular" charset="0"/>
              <a:sym typeface="Trebuchet MS" charset="0"/>
            </a:endParaRPr>
          </a:p>
          <a:p>
            <a:pPr marL="382588" eaLnBrk="1" hangingPunct="1">
              <a:lnSpc>
                <a:spcPct val="80000"/>
              </a:lnSpc>
              <a:buFont typeface="Wingdings" panose="05000000000000000000" pitchFamily="2" charset="2"/>
              <a:buChar char="ü"/>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1700" dirty="0" smtClean="0">
                <a:latin typeface="+mj-lt"/>
                <a:cs typeface="Trebuchet MS" charset="0"/>
                <a:sym typeface="Trebuchet MS" charset="0"/>
              </a:rPr>
              <a:t>boxes in which to pile the blocks</a:t>
            </a:r>
          </a:p>
          <a:p>
            <a:pPr marL="382588" eaLnBrk="1" hangingPunct="1">
              <a:lnSpc>
                <a:spcPct val="80000"/>
              </a:lnSpc>
              <a:buFont typeface="Wingdings" panose="05000000000000000000" pitchFamily="2" charset="2"/>
              <a:buChar char="ü"/>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1700" dirty="0" smtClean="0">
                <a:latin typeface="+mj-lt"/>
                <a:cs typeface="Trebuchet MS" charset="0"/>
                <a:sym typeface="Trebuchet MS" charset="0"/>
              </a:rPr>
              <a:t>suitcases (or backpacks or briefcases) in which to pack </a:t>
            </a:r>
            <a:r>
              <a:rPr lang="en-US" sz="1700" dirty="0" smtClean="0">
                <a:latin typeface="+mj-lt"/>
                <a:ea typeface="PingFang SC Regular" charset="0"/>
                <a:cs typeface="PingFang SC Regular" charset="0"/>
                <a:sym typeface="Trebuchet MS" charset="0"/>
              </a:rPr>
              <a:t>	</a:t>
            </a:r>
            <a:r>
              <a:rPr lang="en-US" sz="1700" dirty="0" smtClean="0">
                <a:latin typeface="+mj-lt"/>
                <a:cs typeface="Trebuchet MS" charset="0"/>
                <a:sym typeface="Trebuchet MS" charset="0"/>
              </a:rPr>
              <a:t>the blocks</a:t>
            </a:r>
            <a:endParaRPr lang="en-US" sz="1700" dirty="0" smtClean="0">
              <a:latin typeface="+mj-lt"/>
              <a:ea typeface="PingFang SC Regular" charset="0"/>
              <a:cs typeface="PingFang SC Regular" charset="0"/>
              <a:sym typeface="Trebuchet MS" charset="0"/>
            </a:endParaRPr>
          </a:p>
        </p:txBody>
      </p:sp>
    </p:spTree>
    <p:extLst>
      <p:ext uri="{BB962C8B-B14F-4D97-AF65-F5344CB8AC3E}">
        <p14:creationId xmlns:p14="http://schemas.microsoft.com/office/powerpoint/2010/main" val="56187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274638"/>
            <a:ext cx="8229600" cy="1143000"/>
          </a:xfrm>
        </p:spPr>
        <p:txBody>
          <a:bodyPr rIns="132080"/>
          <a:lstStyle/>
          <a:p>
            <a:pPr indent="0" eaLnBrk="1" hangingPunct="1">
              <a:defRPr/>
            </a:pPr>
            <a:r>
              <a:rPr lang="en-US" sz="3800" dirty="0" smtClean="0">
                <a:cs typeface="Trebuchet MS Bold" charset="0"/>
                <a:sym typeface="Trebuchet MS Bold" charset="0"/>
              </a:rPr>
              <a:t>The Stages of Block Play</a:t>
            </a:r>
            <a:endParaRPr lang="en-US" sz="3800" dirty="0" smtClean="0">
              <a:ea typeface="PingFang SC Semibold" charset="0"/>
              <a:cs typeface="PingFang SC Semibold" charset="0"/>
              <a:sym typeface="Trebuchet MS Bold" charset="0"/>
            </a:endParaRPr>
          </a:p>
        </p:txBody>
      </p:sp>
      <p:sp>
        <p:nvSpPr>
          <p:cNvPr id="19458" name="Rectangle 2"/>
          <p:cNvSpPr>
            <a:spLocks noGrp="1" noChangeArrowheads="1"/>
          </p:cNvSpPr>
          <p:nvPr>
            <p:ph type="body" idx="1"/>
          </p:nvPr>
        </p:nvSpPr>
        <p:spPr>
          <a:xfrm>
            <a:off x="469127" y="1417638"/>
            <a:ext cx="8001000" cy="4830762"/>
          </a:xfrm>
        </p:spPr>
        <p:txBody>
          <a:bodyPr rIns="132080">
            <a:normAutofit fontScale="25000" lnSpcReduction="20000"/>
          </a:bodyPr>
          <a:lstStyle/>
          <a:p>
            <a:pPr marL="39688" indent="0" algn="ctr" eaLnBrk="1" hangingPunct="1">
              <a:lnSpc>
                <a:spcPct val="8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2600" dirty="0" smtClean="0">
                <a:solidFill>
                  <a:schemeClr val="bg1"/>
                </a:solidFill>
                <a:cs typeface="Trebuchet MS Bold" charset="0"/>
                <a:sym typeface="Trebuchet MS Bold" charset="0"/>
              </a:rPr>
              <a:t>Stage Two: Stacking Blocks</a:t>
            </a:r>
            <a:endParaRPr lang="en-US" sz="2600" dirty="0" smtClean="0">
              <a:solidFill>
                <a:schemeClr val="bg1"/>
              </a:solidFill>
              <a:ea typeface="PingFang SC Semibold" charset="0"/>
              <a:cs typeface="PingFang SC Semibold" charset="0"/>
              <a:sym typeface="Trebuchet MS Bold" charset="0"/>
            </a:endParaRPr>
          </a:p>
          <a:p>
            <a:pPr marL="39688" indent="0" eaLnBrk="1" hangingPunct="1">
              <a:lnSpc>
                <a:spcPct val="12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endParaRPr lang="en-US" sz="1900" dirty="0" smtClean="0">
              <a:cs typeface="Trebuchet MS" charset="0"/>
              <a:sym typeface="Trebuchet MS" charset="0"/>
            </a:endParaRPr>
          </a:p>
          <a:p>
            <a:pPr marL="39688" indent="0" eaLnBrk="1" hangingPunct="1">
              <a:lnSpc>
                <a:spcPct val="12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endParaRPr lang="en-US" sz="2000" dirty="0" smtClean="0">
              <a:cs typeface="Trebuchet MS" charset="0"/>
              <a:sym typeface="Trebuchet MS" charset="0"/>
            </a:endParaRPr>
          </a:p>
          <a:p>
            <a:pPr marL="39688" indent="0" eaLnBrk="1" hangingPunct="1">
              <a:lnSpc>
                <a:spcPct val="120000"/>
              </a:lnSpc>
              <a:spcBef>
                <a:spcPts val="5400"/>
              </a:spcBef>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6400" dirty="0" smtClean="0">
                <a:cs typeface="Trebuchet MS" charset="0"/>
                <a:sym typeface="Trebuchet MS" charset="0"/>
              </a:rPr>
              <a:t>Stage Two (Age 3): In this stage, children stack blocks vertically, lay them down and line them up, or configure them horizontally. One block may be laid across another. Children will often repeat a pattern over and over. </a:t>
            </a:r>
            <a:r>
              <a:rPr lang="ja-JP" altLang="en-US" sz="6400" dirty="0" smtClean="0">
                <a:cs typeface="Trebuchet MS" charset="0"/>
                <a:sym typeface="Trebuchet MS" charset="0"/>
              </a:rPr>
              <a:t>“</a:t>
            </a:r>
            <a:r>
              <a:rPr lang="en-US" sz="6400" dirty="0" smtClean="0">
                <a:cs typeface="Trebuchet MS" charset="0"/>
                <a:sym typeface="Trebuchet MS" charset="0"/>
              </a:rPr>
              <a:t>Stack and Row</a:t>
            </a:r>
            <a:r>
              <a:rPr lang="ja-JP" altLang="en-US" sz="6400" dirty="0" smtClean="0">
                <a:cs typeface="Trebuchet MS" charset="0"/>
                <a:sym typeface="Trebuchet MS" charset="0"/>
              </a:rPr>
              <a:t>”</a:t>
            </a:r>
            <a:r>
              <a:rPr lang="en-US" sz="6400" dirty="0" smtClean="0">
                <a:cs typeface="Trebuchet MS" charset="0"/>
                <a:sym typeface="Trebuchet MS" charset="0"/>
              </a:rPr>
              <a:t> is a good name for this stage. Many times, you will observe children forming a combination of stacks and rows. </a:t>
            </a:r>
          </a:p>
          <a:p>
            <a:pPr marL="39688" indent="0" eaLnBrk="1" hangingPunct="1">
              <a:lnSpc>
                <a:spcPct val="8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6400" b="1" dirty="0" smtClean="0">
                <a:cs typeface="Trebuchet MS" charset="0"/>
                <a:sym typeface="Trebuchet MS" charset="0"/>
              </a:rPr>
              <a:t>At this stage, you can provide: </a:t>
            </a:r>
            <a:endParaRPr lang="en-US" sz="6400" b="1" dirty="0" smtClean="0">
              <a:ea typeface="PingFang SC Regular" charset="0"/>
              <a:cs typeface="PingFang SC Regular" charset="0"/>
              <a:sym typeface="Trebuchet MS" charset="0"/>
            </a:endParaRPr>
          </a:p>
          <a:p>
            <a:pPr marL="39688" indent="0" eaLnBrk="1" hangingPunct="1">
              <a:lnSpc>
                <a:spcPct val="12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 </a:t>
            </a:r>
            <a:r>
              <a:rPr lang="en-US" sz="6400" dirty="0" smtClean="0">
                <a:cs typeface="Wingdings 2" charset="0"/>
                <a:sym typeface="Wingdings 2" charset="0"/>
              </a:rPr>
              <a:t></a:t>
            </a:r>
            <a:r>
              <a:rPr lang="en-US" sz="6400" dirty="0" smtClean="0">
                <a:cs typeface="Trebuchet MS" charset="0"/>
                <a:sym typeface="Trebuchet MS" charset="0"/>
              </a:rPr>
              <a:t> </a:t>
            </a: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pattern cards, so the child can copy it with blocks</a:t>
            </a:r>
            <a:endParaRPr lang="en-US" sz="6400" dirty="0" smtClean="0">
              <a:ea typeface="PingFang SC Regular" charset="0"/>
              <a:cs typeface="PingFang SC Regular" charset="0"/>
              <a:sym typeface="Trebuchet MS" charset="0"/>
            </a:endParaRPr>
          </a:p>
          <a:p>
            <a:pPr marL="39688" indent="0" eaLnBrk="1" hangingPunct="1">
              <a:lnSpc>
                <a:spcPct val="12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 </a:t>
            </a:r>
            <a:r>
              <a:rPr lang="en-US" sz="6400" dirty="0" smtClean="0">
                <a:cs typeface="Wingdings 2" charset="0"/>
                <a:sym typeface="Wingdings 2" charset="0"/>
              </a:rPr>
              <a:t></a:t>
            </a:r>
            <a:r>
              <a:rPr lang="en-US" sz="6400" dirty="0" smtClean="0">
                <a:cs typeface="Trebuchet MS" charset="0"/>
                <a:sym typeface="Trebuchet MS" charset="0"/>
              </a:rPr>
              <a:t> </a:t>
            </a: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cars and road signs</a:t>
            </a:r>
            <a:endParaRPr lang="en-US" sz="6400" dirty="0" smtClean="0">
              <a:ea typeface="PingFang SC Regular" charset="0"/>
              <a:cs typeface="PingFang SC Regular" charset="0"/>
              <a:sym typeface="Trebuchet MS" charset="0"/>
            </a:endParaRPr>
          </a:p>
          <a:p>
            <a:pPr marL="39688" indent="0" eaLnBrk="1" hangingPunct="1">
              <a:lnSpc>
                <a:spcPct val="12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 </a:t>
            </a:r>
            <a:r>
              <a:rPr lang="en-US" sz="6400" dirty="0" smtClean="0">
                <a:cs typeface="Wingdings 2" charset="0"/>
                <a:sym typeface="Wingdings 2" charset="0"/>
              </a:rPr>
              <a:t></a:t>
            </a:r>
            <a:r>
              <a:rPr lang="en-US" sz="6400" dirty="0" smtClean="0">
                <a:cs typeface="Trebuchet MS" charset="0"/>
                <a:sym typeface="Trebuchet MS" charset="0"/>
              </a:rPr>
              <a:t> </a:t>
            </a: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floor mats on which to build</a:t>
            </a:r>
            <a:endParaRPr lang="en-US" sz="6400" dirty="0" smtClean="0">
              <a:ea typeface="PingFang SC Regular" charset="0"/>
              <a:cs typeface="PingFang SC Regular" charset="0"/>
              <a:sym typeface="Trebuchet MS" charset="0"/>
            </a:endParaRPr>
          </a:p>
          <a:p>
            <a:pPr marL="39688" indent="0" eaLnBrk="1" hangingPunct="1">
              <a:lnSpc>
                <a:spcPct val="120000"/>
              </a:lnSpc>
              <a:buFont typeface="Arial" charset="0"/>
              <a:buNone/>
              <a:tabLst>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 pos="723900" algn="l"/>
                <a:tab pos="1181100" algn="l"/>
                <a:tab pos="1866900" algn="l"/>
              </a:tabLst>
              <a:defRPr/>
            </a:pP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 </a:t>
            </a:r>
            <a:r>
              <a:rPr lang="en-US" sz="6400" dirty="0" smtClean="0">
                <a:cs typeface="Wingdings 2" charset="0"/>
                <a:sym typeface="Wingdings 2" charset="0"/>
              </a:rPr>
              <a:t></a:t>
            </a:r>
            <a:r>
              <a:rPr lang="en-US" sz="6400" dirty="0" smtClean="0">
                <a:cs typeface="Trebuchet MS" charset="0"/>
                <a:sym typeface="Trebuchet MS" charset="0"/>
              </a:rPr>
              <a:t> </a:t>
            </a: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a large piece of poster board, with a large triangle in the </a:t>
            </a:r>
            <a:r>
              <a:rPr lang="en-US" sz="6400" dirty="0" smtClean="0">
                <a:ea typeface="PingFang SC Regular" charset="0"/>
                <a:cs typeface="PingFang SC Regular" charset="0"/>
                <a:sym typeface="Trebuchet MS" charset="0"/>
              </a:rPr>
              <a:t>		       		</a:t>
            </a:r>
            <a:r>
              <a:rPr lang="en-US" sz="6400" dirty="0" smtClean="0">
                <a:cs typeface="Trebuchet MS" charset="0"/>
                <a:sym typeface="Trebuchet MS" charset="0"/>
              </a:rPr>
              <a:t>center, so she can build within the triangle</a:t>
            </a:r>
            <a:endParaRPr lang="en-US" sz="6400" dirty="0" smtClean="0">
              <a:ea typeface="PingFang SC Regular" charset="0"/>
              <a:cs typeface="PingFang SC Regular" charset="0"/>
              <a:sym typeface="Trebuchet MS" charset="0"/>
            </a:endParaRPr>
          </a:p>
        </p:txBody>
      </p:sp>
    </p:spTree>
    <p:extLst>
      <p:ext uri="{BB962C8B-B14F-4D97-AF65-F5344CB8AC3E}">
        <p14:creationId xmlns:p14="http://schemas.microsoft.com/office/powerpoint/2010/main" val="282159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274638"/>
            <a:ext cx="8229600" cy="1143000"/>
          </a:xfrm>
        </p:spPr>
        <p:txBody>
          <a:bodyPr rIns="132080"/>
          <a:lstStyle/>
          <a:p>
            <a:pPr indent="0" eaLnBrk="1" hangingPunct="1">
              <a:defRPr/>
            </a:pPr>
            <a:r>
              <a:rPr lang="en-US" sz="3800" smtClean="0">
                <a:latin typeface="Trebuchet MS Bold" charset="0"/>
                <a:cs typeface="Trebuchet MS Bold" charset="0"/>
                <a:sym typeface="Trebuchet MS Bold" charset="0"/>
              </a:rPr>
              <a:t>The Stages of Block Play</a:t>
            </a:r>
            <a:endParaRPr lang="en-US" sz="3800" smtClean="0">
              <a:latin typeface="Trebuchet MS Bold" charset="0"/>
              <a:ea typeface="PingFang SC Semibold" charset="0"/>
              <a:cs typeface="PingFang SC Semibold" charset="0"/>
              <a:sym typeface="Trebuchet MS Bold" charset="0"/>
            </a:endParaRPr>
          </a:p>
        </p:txBody>
      </p:sp>
      <p:sp>
        <p:nvSpPr>
          <p:cNvPr id="20482" name="Rectangle 2"/>
          <p:cNvSpPr>
            <a:spLocks noGrp="1" noChangeArrowheads="1"/>
          </p:cNvSpPr>
          <p:nvPr>
            <p:ph type="body" idx="1"/>
          </p:nvPr>
        </p:nvSpPr>
        <p:spPr>
          <a:xfrm>
            <a:off x="457200" y="1295400"/>
            <a:ext cx="8001000" cy="4953000"/>
          </a:xfrm>
        </p:spPr>
        <p:txBody>
          <a:bodyPr rIns="132080">
            <a:normAutofit fontScale="85000" lnSpcReduction="10000"/>
          </a:bodyPr>
          <a:lstStyle/>
          <a:p>
            <a:pPr marL="39688" indent="0" eaLnBrk="1" hangingPunct="1">
              <a:lnSpc>
                <a:spcPct val="80000"/>
              </a:lnSpc>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endParaRPr lang="en-US" sz="2000" dirty="0" smtClean="0">
              <a:latin typeface="Trebuchet MS" charset="0"/>
              <a:ea typeface="PingFang SC Regular" charset="0"/>
              <a:cs typeface="PingFang SC Regular" charset="0"/>
              <a:sym typeface="Trebuchet MS" charset="0"/>
            </a:endParaRPr>
          </a:p>
          <a:p>
            <a:pPr marL="39688" indent="0" algn="ctr"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2400" dirty="0" smtClean="0">
                <a:solidFill>
                  <a:schemeClr val="bg1"/>
                </a:solidFill>
                <a:latin typeface="Trebuchet MS Bold" charset="0"/>
                <a:cs typeface="Trebuchet MS Bold" charset="0"/>
                <a:sym typeface="Trebuchet MS Bold" charset="0"/>
              </a:rPr>
              <a:t>Stage Three: Bridging</a:t>
            </a:r>
            <a:endParaRPr lang="en-US" sz="2400" dirty="0" smtClean="0">
              <a:solidFill>
                <a:schemeClr val="bg1"/>
              </a:solidFill>
              <a:latin typeface="Trebuchet MS Bold" charset="0"/>
              <a:ea typeface="PingFang SC Semibold" charset="0"/>
              <a:cs typeface="PingFang SC Semibold" charset="0"/>
              <a:sym typeface="Trebuchet MS Bold" charset="0"/>
            </a:endParaRPr>
          </a:p>
          <a:p>
            <a:pPr marL="39688" indent="0" eaLnBrk="1" hangingPunct="1">
              <a:lnSpc>
                <a:spcPct val="80000"/>
              </a:lnSpc>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endParaRPr lang="en-US" sz="1900" dirty="0" smtClean="0">
              <a:latin typeface="+mj-lt"/>
              <a:ea typeface="PingFang SC Regular" charset="0"/>
              <a:cs typeface="PingFang SC Regular" charset="0"/>
              <a:sym typeface="Trebuchet MS" charset="0"/>
            </a:endParaRPr>
          </a:p>
          <a:p>
            <a:pPr marL="39688" indent="0" eaLnBrk="1" hangingPunct="1">
              <a:lnSpc>
                <a:spcPct val="11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1900" dirty="0" smtClean="0">
                <a:latin typeface="+mj-lt"/>
                <a:cs typeface="Trebuchet MS" charset="0"/>
                <a:sym typeface="Trebuchet MS" charset="0"/>
              </a:rPr>
              <a:t>Stage Three (Ages 3-4): This stage is known as bridging. It is the stage when children begin to make structures. Bridging is when children form a space between two blocks, and then place a block to span the space. Eventually, as the child masters and expands bridging, her bridges become more elaborate. Typically, the child will build in the stacks and rows she previously made and add the bridges. At this stage, you can provide:</a:t>
            </a:r>
            <a:endParaRPr lang="en-US" sz="1900" dirty="0" smtClean="0">
              <a:latin typeface="+mj-lt"/>
              <a:ea typeface="PingFang SC Regular" charset="0"/>
              <a:cs typeface="PingFang SC Regular" charset="0"/>
              <a:sym typeface="Trebuchet MS" charset="0"/>
            </a:endParaRPr>
          </a:p>
          <a:p>
            <a:pPr marL="39688" indent="0" eaLnBrk="1" hangingPunct="1">
              <a:lnSpc>
                <a:spcPct val="80000"/>
              </a:lnSpc>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endParaRPr lang="en-US" sz="1900" dirty="0" smtClean="0">
              <a:latin typeface="+mj-lt"/>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 </a:t>
            </a:r>
            <a:r>
              <a:rPr lang="en-US" sz="1900" dirty="0" smtClean="0">
                <a:latin typeface="+mj-lt"/>
                <a:cs typeface="Wingdings 2" charset="0"/>
                <a:sym typeface="Wingdings 2" charset="0"/>
              </a:rPr>
              <a:t></a:t>
            </a:r>
            <a:r>
              <a:rPr lang="en-US" sz="1900" dirty="0" smtClean="0">
                <a:latin typeface="+mj-lt"/>
                <a:cs typeface="Trebuchet MS" charset="0"/>
                <a:sym typeface="Trebuchet MS" charset="0"/>
              </a:rPr>
              <a:t> </a:t>
            </a: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pictures of bridges</a:t>
            </a:r>
            <a:endParaRPr lang="en-US" sz="1900" dirty="0" smtClean="0">
              <a:latin typeface="+mj-lt"/>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 </a:t>
            </a:r>
            <a:r>
              <a:rPr lang="en-US" sz="1900" dirty="0" smtClean="0">
                <a:latin typeface="+mj-lt"/>
                <a:cs typeface="Wingdings 2" charset="0"/>
                <a:sym typeface="Wingdings 2" charset="0"/>
              </a:rPr>
              <a:t></a:t>
            </a:r>
            <a:r>
              <a:rPr lang="en-US" sz="1900" dirty="0" smtClean="0">
                <a:latin typeface="+mj-lt"/>
                <a:cs typeface="Trebuchet MS" charset="0"/>
                <a:sym typeface="Trebuchet MS" charset="0"/>
              </a:rPr>
              <a:t> </a:t>
            </a: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architectural drawings that show bridging concepts</a:t>
            </a:r>
            <a:endParaRPr lang="en-US" sz="1900" dirty="0" smtClean="0">
              <a:latin typeface="+mj-lt"/>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 </a:t>
            </a:r>
            <a:r>
              <a:rPr lang="en-US" sz="1900" dirty="0" smtClean="0">
                <a:latin typeface="+mj-lt"/>
                <a:cs typeface="Wingdings 2" charset="0"/>
                <a:sym typeface="Wingdings 2" charset="0"/>
              </a:rPr>
              <a:t></a:t>
            </a:r>
            <a:r>
              <a:rPr lang="en-US" sz="1900" dirty="0" smtClean="0">
                <a:latin typeface="+mj-lt"/>
                <a:cs typeface="Trebuchet MS" charset="0"/>
                <a:sym typeface="Trebuchet MS" charset="0"/>
              </a:rPr>
              <a:t> </a:t>
            </a: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a large piece of blue cloth (symbolizing water) and boats</a:t>
            </a:r>
            <a:endParaRPr lang="en-US" sz="1900" dirty="0" smtClean="0">
              <a:latin typeface="+mj-lt"/>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 </a:t>
            </a:r>
            <a:r>
              <a:rPr lang="en-US" sz="1900" dirty="0" smtClean="0">
                <a:latin typeface="+mj-lt"/>
                <a:cs typeface="Wingdings 2" charset="0"/>
                <a:sym typeface="Wingdings 2" charset="0"/>
              </a:rPr>
              <a:t></a:t>
            </a:r>
            <a:r>
              <a:rPr lang="en-US" sz="1900" dirty="0" smtClean="0">
                <a:latin typeface="+mj-lt"/>
                <a:cs typeface="Trebuchet MS" charset="0"/>
                <a:sym typeface="Trebuchet MS" charset="0"/>
              </a:rPr>
              <a:t> </a:t>
            </a:r>
            <a:r>
              <a:rPr lang="en-US" sz="1900" dirty="0" smtClean="0">
                <a:latin typeface="+mj-lt"/>
                <a:ea typeface="PingFang SC Regular" charset="0"/>
                <a:cs typeface="PingFang SC Regular" charset="0"/>
                <a:sym typeface="Trebuchet MS" charset="0"/>
              </a:rPr>
              <a:t>	</a:t>
            </a:r>
            <a:r>
              <a:rPr lang="en-US" sz="1900" dirty="0" smtClean="0">
                <a:latin typeface="+mj-lt"/>
                <a:cs typeface="Trebuchet MS" charset="0"/>
                <a:sym typeface="Trebuchet MS" charset="0"/>
              </a:rPr>
              <a:t>columns (typically used for elaborate cake decorating)</a:t>
            </a:r>
            <a:endParaRPr lang="en-US" sz="1900" dirty="0" smtClean="0">
              <a:latin typeface="+mj-lt"/>
              <a:ea typeface="PingFang SC Regular" charset="0"/>
              <a:cs typeface="PingFang SC Regular" charset="0"/>
              <a:sym typeface="Trebuchet MS" charset="0"/>
            </a:endParaRPr>
          </a:p>
        </p:txBody>
      </p:sp>
    </p:spTree>
    <p:extLst>
      <p:ext uri="{BB962C8B-B14F-4D97-AF65-F5344CB8AC3E}">
        <p14:creationId xmlns:p14="http://schemas.microsoft.com/office/powerpoint/2010/main" val="3896274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274638"/>
            <a:ext cx="8229600" cy="1143000"/>
          </a:xfrm>
        </p:spPr>
        <p:txBody>
          <a:bodyPr rIns="132080"/>
          <a:lstStyle/>
          <a:p>
            <a:pPr indent="0" eaLnBrk="1" hangingPunct="1">
              <a:defRPr/>
            </a:pPr>
            <a:r>
              <a:rPr lang="en-US" sz="3800" smtClean="0">
                <a:latin typeface="Trebuchet MS Bold" charset="0"/>
                <a:cs typeface="Trebuchet MS Bold" charset="0"/>
                <a:sym typeface="Trebuchet MS Bold" charset="0"/>
              </a:rPr>
              <a:t>The Stages of Block Play</a:t>
            </a:r>
            <a:endParaRPr lang="en-US" sz="3800" smtClean="0">
              <a:latin typeface="Trebuchet MS Bold" charset="0"/>
              <a:ea typeface="PingFang SC Semibold" charset="0"/>
              <a:cs typeface="PingFang SC Semibold" charset="0"/>
              <a:sym typeface="Trebuchet MS Bold" charset="0"/>
            </a:endParaRPr>
          </a:p>
        </p:txBody>
      </p:sp>
      <p:sp>
        <p:nvSpPr>
          <p:cNvPr id="21506" name="Rectangle 2"/>
          <p:cNvSpPr>
            <a:spLocks noGrp="1" noChangeArrowheads="1"/>
          </p:cNvSpPr>
          <p:nvPr>
            <p:ph type="body" idx="1"/>
          </p:nvPr>
        </p:nvSpPr>
        <p:spPr>
          <a:xfrm>
            <a:off x="457200" y="1295400"/>
            <a:ext cx="8001000" cy="5335988"/>
          </a:xfrm>
        </p:spPr>
        <p:txBody>
          <a:bodyPr rIns="132080">
            <a:normAutofit fontScale="55000" lnSpcReduction="20000"/>
          </a:bodyPr>
          <a:lstStyle/>
          <a:p>
            <a:pPr marL="39688" indent="0" eaLnBrk="1" hangingPunct="1">
              <a:lnSpc>
                <a:spcPct val="80000"/>
              </a:lnSpc>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endParaRPr lang="en-US" sz="2000" dirty="0" smtClean="0">
              <a:latin typeface="Trebuchet MS" charset="0"/>
              <a:ea typeface="PingFang SC Regular" charset="0"/>
              <a:cs typeface="PingFang SC Regular" charset="0"/>
              <a:sym typeface="Trebuchet MS" charset="0"/>
            </a:endParaRPr>
          </a:p>
          <a:p>
            <a:pPr marL="39688" indent="0" algn="ctr"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2400" dirty="0" smtClean="0">
                <a:solidFill>
                  <a:schemeClr val="bg1"/>
                </a:solidFill>
                <a:latin typeface="Trebuchet MS Bold" charset="0"/>
                <a:cs typeface="Trebuchet MS Bold" charset="0"/>
                <a:sym typeface="Trebuchet MS Bold" charset="0"/>
              </a:rPr>
              <a:t>Stage Four: Enclosures</a:t>
            </a:r>
            <a:endParaRPr lang="en-US" sz="2400" dirty="0" smtClean="0">
              <a:solidFill>
                <a:schemeClr val="bg1"/>
              </a:solidFill>
              <a:latin typeface="Trebuchet MS Bold" charset="0"/>
              <a:ea typeface="PingFang SC Semibold" charset="0"/>
              <a:cs typeface="PingFang SC Semibold" charset="0"/>
              <a:sym typeface="Trebuchet MS Bold" charset="0"/>
            </a:endParaRPr>
          </a:p>
          <a:p>
            <a:pPr marL="39688" indent="0" eaLnBrk="1" hangingPunct="1">
              <a:lnSpc>
                <a:spcPct val="80000"/>
              </a:lnSpc>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endParaRPr lang="en-US" sz="1800" dirty="0" smtClean="0">
              <a:latin typeface="Trebuchet MS" charset="0"/>
              <a:ea typeface="PingFang SC Regular" charset="0"/>
              <a:cs typeface="PingFang SC Regular" charset="0"/>
              <a:sym typeface="Trebuchet MS" charset="0"/>
            </a:endParaRPr>
          </a:p>
          <a:p>
            <a:pPr marL="39688" indent="0" eaLnBrk="1" hangingPunct="1">
              <a:lnSpc>
                <a:spcPct val="12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2700" dirty="0" smtClean="0">
                <a:latin typeface="+mj-lt"/>
                <a:cs typeface="Trebuchet MS" charset="0"/>
                <a:sym typeface="Trebuchet MS" charset="0"/>
              </a:rPr>
              <a:t>Stage Four (Age 4): This stage involves making enclosures. At this stage, children can close up space between blocks with another block(s). Children begin problem solving by planning ahead how they will close up spaces. After mastering enclosures by lying the blocks flat on the floor, children make an enclosure by standing the blocks on edge, and they may incorporate bridging. They discover and begin to understand the meaning of inside, outside, perimeter, and boundaries. They also observe balance and symmetry. Children add figures which take on imaginary roles as children play out social motifs that are meaningful to them. At this stage, you can provide:</a:t>
            </a:r>
            <a:endParaRPr lang="en-US" sz="2600" dirty="0" smtClean="0">
              <a:latin typeface="+mj-lt"/>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 </a:t>
            </a:r>
            <a:r>
              <a:rPr lang="en-US" sz="2600" dirty="0" smtClean="0">
                <a:latin typeface="+mj-lt"/>
                <a:cs typeface="Wingdings 2" charset="0"/>
                <a:sym typeface="Wingdings 2" charset="0"/>
              </a:rPr>
              <a:t></a:t>
            </a:r>
            <a:r>
              <a:rPr lang="en-US" sz="2600" dirty="0" smtClean="0">
                <a:latin typeface="+mj-lt"/>
                <a:cs typeface="Trebuchet MS" charset="0"/>
                <a:sym typeface="Trebuchet MS" charset="0"/>
              </a:rPr>
              <a:t> </a:t>
            </a: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farm and zoo animals</a:t>
            </a:r>
            <a:endParaRPr lang="en-US" sz="2600" dirty="0" smtClean="0">
              <a:latin typeface="+mj-lt"/>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 </a:t>
            </a:r>
            <a:r>
              <a:rPr lang="en-US" sz="2600" dirty="0" smtClean="0">
                <a:latin typeface="+mj-lt"/>
                <a:cs typeface="Wingdings 2" charset="0"/>
                <a:sym typeface="Wingdings 2" charset="0"/>
              </a:rPr>
              <a:t></a:t>
            </a:r>
            <a:r>
              <a:rPr lang="en-US" sz="2600" dirty="0" smtClean="0">
                <a:latin typeface="+mj-lt"/>
                <a:cs typeface="Trebuchet MS" charset="0"/>
                <a:sym typeface="Trebuchet MS" charset="0"/>
              </a:rPr>
              <a:t> </a:t>
            </a: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fruits and vegetables to make a fruit and vegetable stand</a:t>
            </a:r>
            <a:endParaRPr lang="en-US" sz="2600" dirty="0" smtClean="0">
              <a:latin typeface="+mj-lt"/>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 </a:t>
            </a:r>
            <a:r>
              <a:rPr lang="en-US" sz="2600" dirty="0" smtClean="0">
                <a:latin typeface="+mj-lt"/>
                <a:cs typeface="Wingdings 2" charset="0"/>
                <a:sym typeface="Wingdings 2" charset="0"/>
              </a:rPr>
              <a:t></a:t>
            </a:r>
            <a:r>
              <a:rPr lang="en-US" sz="2600" dirty="0" smtClean="0">
                <a:latin typeface="+mj-lt"/>
                <a:cs typeface="Trebuchet MS" charset="0"/>
                <a:sym typeface="Trebuchet MS" charset="0"/>
              </a:rPr>
              <a:t> </a:t>
            </a: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a length of fabric or ribbon (to drape vertical enclosures)</a:t>
            </a:r>
            <a:endParaRPr lang="en-US" sz="2600" dirty="0" smtClean="0">
              <a:latin typeface="+mj-lt"/>
              <a:ea typeface="PingFang SC Regular" charset="0"/>
              <a:cs typeface="PingFang SC Regular" charset="0"/>
              <a:sym typeface="Trebuchet MS" charset="0"/>
            </a:endParaRPr>
          </a:p>
          <a:p>
            <a:pPr marL="39688" indent="0" eaLnBrk="1" hangingPunct="1">
              <a:lnSpc>
                <a:spcPct val="120000"/>
              </a:lnSpc>
              <a:buFont typeface="Arial" charset="0"/>
              <a:buNone/>
              <a:tabLst>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 pos="723900" algn="l"/>
                <a:tab pos="1130300" algn="l"/>
                <a:tab pos="1866900" algn="l"/>
              </a:tabLst>
              <a:defRPr/>
            </a:pP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 </a:t>
            </a:r>
            <a:r>
              <a:rPr lang="en-US" sz="2600" dirty="0" smtClean="0">
                <a:latin typeface="+mj-lt"/>
                <a:cs typeface="Wingdings 2" charset="0"/>
                <a:sym typeface="Wingdings 2" charset="0"/>
              </a:rPr>
              <a:t></a:t>
            </a:r>
            <a:r>
              <a:rPr lang="en-US" sz="2600" dirty="0" smtClean="0">
                <a:latin typeface="+mj-lt"/>
                <a:cs typeface="Trebuchet MS" charset="0"/>
                <a:sym typeface="Trebuchet MS" charset="0"/>
              </a:rPr>
              <a:t> </a:t>
            </a: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posters and photographs of buildings (especially those that show </a:t>
            </a:r>
            <a:r>
              <a:rPr lang="en-US" sz="2600" dirty="0" smtClean="0">
                <a:latin typeface="+mj-lt"/>
                <a:ea typeface="PingFang SC Regular" charset="0"/>
                <a:cs typeface="PingFang SC Regular" charset="0"/>
                <a:sym typeface="Trebuchet MS" charset="0"/>
              </a:rPr>
              <a:t>		     		</a:t>
            </a:r>
            <a:r>
              <a:rPr lang="en-US" sz="2600" dirty="0" smtClean="0">
                <a:latin typeface="+mj-lt"/>
                <a:cs typeface="Trebuchet MS" charset="0"/>
                <a:sym typeface="Trebuchet MS" charset="0"/>
              </a:rPr>
              <a:t>enclosures as elements of a structure)</a:t>
            </a:r>
            <a:endParaRPr lang="en-US" sz="2600" dirty="0" smtClean="0">
              <a:latin typeface="+mj-lt"/>
              <a:ea typeface="PingFang SC Regular" charset="0"/>
              <a:cs typeface="PingFang SC Regular" charset="0"/>
              <a:sym typeface="Trebuchet MS" charset="0"/>
            </a:endParaRPr>
          </a:p>
        </p:txBody>
      </p:sp>
    </p:spTree>
    <p:extLst>
      <p:ext uri="{BB962C8B-B14F-4D97-AF65-F5344CB8AC3E}">
        <p14:creationId xmlns:p14="http://schemas.microsoft.com/office/powerpoint/2010/main" val="271629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Block Play</a:t>
            </a:r>
            <a:endParaRPr lang="en-US" dirty="0"/>
          </a:p>
        </p:txBody>
      </p:sp>
      <p:sp>
        <p:nvSpPr>
          <p:cNvPr id="3" name="Content Placeholder 2"/>
          <p:cNvSpPr>
            <a:spLocks noGrp="1"/>
          </p:cNvSpPr>
          <p:nvPr>
            <p:ph idx="1"/>
          </p:nvPr>
        </p:nvSpPr>
        <p:spPr>
          <a:xfrm>
            <a:off x="2035534" y="2770094"/>
            <a:ext cx="5375082" cy="3267169"/>
          </a:xfrm>
        </p:spPr>
        <p:txBody>
          <a:bodyPr/>
          <a:lstStyle/>
          <a:p>
            <a:r>
              <a:rPr lang="en-US" dirty="0" smtClean="0"/>
              <a:t>Stage 5  (age 4-5) patterns and symmetry</a:t>
            </a:r>
            <a:endParaRPr lang="en-US" dirty="0"/>
          </a:p>
          <a:p>
            <a:r>
              <a:rPr lang="en-US" dirty="0" smtClean="0"/>
              <a:t>Builds Structures with balance , symmetry and decorative elements</a:t>
            </a:r>
            <a:endParaRPr lang="en-US" dirty="0"/>
          </a:p>
        </p:txBody>
      </p:sp>
    </p:spTree>
    <p:extLst>
      <p:ext uri="{BB962C8B-B14F-4D97-AF65-F5344CB8AC3E}">
        <p14:creationId xmlns:p14="http://schemas.microsoft.com/office/powerpoint/2010/main" val="3796867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p:spPr>
        <p:txBody>
          <a:bodyPr rIns="132080"/>
          <a:lstStyle/>
          <a:p>
            <a:pPr indent="0" eaLnBrk="1" hangingPunct="1">
              <a:defRPr/>
            </a:pPr>
            <a:r>
              <a:rPr lang="en-US" sz="3800" smtClean="0">
                <a:latin typeface="Trebuchet MS Bold" charset="0"/>
                <a:cs typeface="Trebuchet MS Bold" charset="0"/>
                <a:sym typeface="Trebuchet MS Bold" charset="0"/>
              </a:rPr>
              <a:t>The Stages of Block Play</a:t>
            </a:r>
            <a:endParaRPr lang="en-US" sz="3800" smtClean="0">
              <a:latin typeface="Trebuchet MS Bold" charset="0"/>
              <a:ea typeface="PingFang SC Semibold" charset="0"/>
              <a:cs typeface="PingFang SC Semibold" charset="0"/>
              <a:sym typeface="Trebuchet MS Bold" charset="0"/>
            </a:endParaRPr>
          </a:p>
        </p:txBody>
      </p:sp>
      <p:sp>
        <p:nvSpPr>
          <p:cNvPr id="22530" name="Rectangle 2"/>
          <p:cNvSpPr>
            <a:spLocks noGrp="1" noChangeArrowheads="1"/>
          </p:cNvSpPr>
          <p:nvPr>
            <p:ph type="body" idx="1"/>
          </p:nvPr>
        </p:nvSpPr>
        <p:spPr>
          <a:xfrm>
            <a:off x="457200" y="1295400"/>
            <a:ext cx="8077200" cy="5334000"/>
          </a:xfrm>
        </p:spPr>
        <p:txBody>
          <a:bodyPr rIns="132080">
            <a:normAutofit fontScale="70000" lnSpcReduction="20000"/>
          </a:bodyPr>
          <a:lstStyle/>
          <a:p>
            <a:pPr marL="39688" indent="0" algn="ctr" eaLnBrk="1" hangingPunct="1">
              <a:lnSpc>
                <a:spcPct val="17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r>
              <a:rPr lang="en-US" sz="2300" dirty="0" smtClean="0">
                <a:solidFill>
                  <a:schemeClr val="bg1"/>
                </a:solidFill>
                <a:latin typeface="Trebuchet MS Bold" charset="0"/>
                <a:cs typeface="Trebuchet MS Bold" charset="0"/>
                <a:sym typeface="Trebuchet MS Bold" charset="0"/>
              </a:rPr>
              <a:t>Stages Six and Seven: </a:t>
            </a:r>
            <a:r>
              <a:rPr lang="en-US" sz="2300" dirty="0" smtClean="0">
                <a:solidFill>
                  <a:schemeClr val="bg1"/>
                </a:solidFill>
                <a:latin typeface="Trebuchet MS Bold" charset="0"/>
                <a:ea typeface="PingFang SC Semibold" charset="0"/>
                <a:cs typeface="PingFang SC Semibold" charset="0"/>
                <a:sym typeface="Trebuchet MS Bold" charset="0"/>
              </a:rPr>
              <a:t/>
            </a:r>
            <a:br>
              <a:rPr lang="en-US" sz="2300" dirty="0" smtClean="0">
                <a:solidFill>
                  <a:schemeClr val="bg1"/>
                </a:solidFill>
                <a:latin typeface="Trebuchet MS Bold" charset="0"/>
                <a:ea typeface="PingFang SC Semibold" charset="0"/>
                <a:cs typeface="PingFang SC Semibold" charset="0"/>
                <a:sym typeface="Trebuchet MS Bold" charset="0"/>
              </a:rPr>
            </a:br>
            <a:r>
              <a:rPr lang="en-US" sz="2300" dirty="0" smtClean="0">
                <a:solidFill>
                  <a:schemeClr val="bg1"/>
                </a:solidFill>
                <a:latin typeface="Trebuchet MS Bold" charset="0"/>
                <a:cs typeface="Trebuchet MS Bold" charset="0"/>
                <a:sym typeface="Trebuchet MS Bold" charset="0"/>
              </a:rPr>
              <a:t>Early/Later Representational</a:t>
            </a:r>
            <a:endParaRPr lang="en-US" sz="2300" dirty="0" smtClean="0">
              <a:solidFill>
                <a:schemeClr val="bg1"/>
              </a:solidFill>
              <a:latin typeface="Trebuchet MS Bold" charset="0"/>
              <a:ea typeface="PingFang SC Semibold" charset="0"/>
              <a:cs typeface="PingFang SC Semibold" charset="0"/>
              <a:sym typeface="Trebuchet MS Bold" charset="0"/>
            </a:endParaRPr>
          </a:p>
          <a:p>
            <a:pPr marL="39688" indent="0" eaLnBrk="1" hangingPunct="1">
              <a:lnSpc>
                <a:spcPct val="12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endParaRPr lang="en-US" sz="1800" dirty="0" smtClean="0">
              <a:latin typeface="Trebuchet MS" charset="0"/>
              <a:cs typeface="Trebuchet MS" charset="0"/>
              <a:sym typeface="Trebuchet MS" charset="0"/>
            </a:endParaRPr>
          </a:p>
          <a:p>
            <a:pPr marL="39688" indent="0" eaLnBrk="1" hangingPunct="1">
              <a:lnSpc>
                <a:spcPct val="12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r>
              <a:rPr lang="en-US" sz="1800" dirty="0" smtClean="0">
                <a:latin typeface="Trebuchet MS" charset="0"/>
                <a:cs typeface="Trebuchet MS" charset="0"/>
                <a:sym typeface="Trebuchet MS" charset="0"/>
              </a:rPr>
              <a:t>Stages Six and Seven (Ages 5-6 and older): At this stage, children work cooperatively to build a structure, deciding in advance what they will build. They build their structures to look much like what they have planned in advance. Due to the complexity of the structure and the commitment of the children, they typically want to build and play with the structure over a period of several days. The children assign each other roles, and they use a variety of materials to achieve desired effects. At this stage, children excel at sorting, matching, classifying, and arranging patterns. They will also begin dramatic play around the block structure. At this stage, you can provide:</a:t>
            </a:r>
            <a:r>
              <a:rPr lang="en-US" sz="1800" dirty="0" smtClean="0">
                <a:latin typeface="Trebuchet MS" charset="0"/>
                <a:ea typeface="PingFang SC Regular" charset="0"/>
                <a:cs typeface="PingFang SC Regular" charset="0"/>
                <a:sym typeface="Trebuchet MS" charset="0"/>
              </a:rPr>
              <a:t/>
            </a:r>
            <a:br>
              <a:rPr lang="en-US" sz="1800" dirty="0" smtClean="0">
                <a:latin typeface="Trebuchet MS" charset="0"/>
                <a:ea typeface="PingFang SC Regular" charset="0"/>
                <a:cs typeface="PingFang SC Regular" charset="0"/>
                <a:sym typeface="Trebuchet MS" charset="0"/>
              </a:rPr>
            </a:br>
            <a:endParaRPr lang="en-US" sz="1800" dirty="0" smtClean="0">
              <a:latin typeface="Trebuchet MS" charset="0"/>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A variety of hats and clothes </a:t>
            </a:r>
            <a:r>
              <a:rPr lang="en-US" sz="1800" dirty="0" smtClean="0">
                <a:latin typeface="Trebuchet MS" charset="0"/>
                <a:ea typeface="PingFang SC Regular" charset="0"/>
                <a:cs typeface="PingFang SC Regular"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home building magazines</a:t>
            </a:r>
            <a:endParaRPr lang="en-US" sz="1800" dirty="0" smtClean="0">
              <a:latin typeface="Trebuchet MS" charset="0"/>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measuring tools </a:t>
            </a:r>
            <a:r>
              <a:rPr lang="en-US" sz="1800" dirty="0" smtClean="0">
                <a:latin typeface="Trebuchet MS" charset="0"/>
                <a:ea typeface="PingFang SC Regular" charset="0"/>
                <a:cs typeface="PingFang SC Regular"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blueprints</a:t>
            </a:r>
            <a:endParaRPr lang="en-US" sz="1800" dirty="0" smtClean="0">
              <a:latin typeface="Trebuchet MS" charset="0"/>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small task cards</a:t>
            </a:r>
            <a:r>
              <a:rPr lang="en-US" sz="1800" dirty="0" smtClean="0">
                <a:latin typeface="Trebuchet MS" charset="0"/>
                <a:ea typeface="PingFang SC Regular" charset="0"/>
                <a:cs typeface="PingFang SC Regular"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candles without wicks</a:t>
            </a:r>
            <a:endParaRPr lang="en-US" sz="1800" dirty="0" smtClean="0">
              <a:latin typeface="Trebuchet MS" charset="0"/>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block building books</a:t>
            </a:r>
            <a:r>
              <a:rPr lang="en-US" sz="1800" dirty="0" smtClean="0">
                <a:latin typeface="Trebuchet MS" charset="0"/>
                <a:ea typeface="PingFang SC Regular" charset="0"/>
                <a:cs typeface="PingFang SC Regular" charset="0"/>
                <a:sym typeface="Trebuchet MS" charset="0"/>
              </a:rPr>
              <a:t>	</a:t>
            </a:r>
            <a:r>
              <a:rPr lang="en-US" sz="1800" dirty="0" smtClean="0">
                <a:latin typeface="Wingdings 2" charset="0"/>
                <a:cs typeface="Wingdings 2" charset="0"/>
                <a:sym typeface="Wingdings 2" charset="0"/>
              </a:rPr>
              <a:t></a:t>
            </a:r>
            <a:r>
              <a:rPr lang="en-US" sz="1800" dirty="0" smtClean="0">
                <a:latin typeface="Trebuchet MS" charset="0"/>
                <a:cs typeface="Trebuchet MS" charset="0"/>
                <a:sym typeface="Trebuchet MS" charset="0"/>
              </a:rPr>
              <a:t> </a:t>
            </a:r>
            <a:r>
              <a:rPr lang="en-US" sz="1800" dirty="0" smtClean="0">
                <a:latin typeface="Trebuchet MS" charset="0"/>
                <a:ea typeface="PingFang SC Regular" charset="0"/>
                <a:cs typeface="PingFang SC Regular" charset="0"/>
                <a:sym typeface="Trebuchet MS" charset="0"/>
              </a:rPr>
              <a:t>	</a:t>
            </a:r>
            <a:r>
              <a:rPr lang="en-US" sz="1800" dirty="0" smtClean="0">
                <a:latin typeface="Trebuchet MS" charset="0"/>
                <a:cs typeface="Trebuchet MS" charset="0"/>
                <a:sym typeface="Trebuchet MS" charset="0"/>
              </a:rPr>
              <a:t>beanbag figures</a:t>
            </a:r>
            <a:endParaRPr lang="en-US" sz="1800" dirty="0" smtClean="0">
              <a:latin typeface="Trebuchet MS" charset="0"/>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endParaRPr lang="en-US" sz="1800" dirty="0" smtClean="0">
              <a:latin typeface="Trebuchet MS" charset="0"/>
              <a:ea typeface="PingFang SC Regular" charset="0"/>
              <a:cs typeface="PingFang SC Regular" charset="0"/>
              <a:sym typeface="Trebuchet MS" charset="0"/>
            </a:endParaRPr>
          </a:p>
          <a:p>
            <a:pPr marL="39688" indent="0" eaLnBrk="1" hangingPunct="1">
              <a:lnSpc>
                <a:spcPct val="80000"/>
              </a:lnSpc>
              <a:buFont typeface="Arial" charset="0"/>
              <a:buNone/>
              <a:tabLst>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 pos="4381500" algn="l"/>
                <a:tab pos="4724400" algn="l"/>
                <a:tab pos="5524500" algn="l"/>
                <a:tab pos="723900" algn="l"/>
                <a:tab pos="1130300" algn="l"/>
              </a:tabLst>
              <a:defRPr/>
            </a:pPr>
            <a:r>
              <a:rPr lang="en-US" sz="1600" dirty="0" smtClean="0">
                <a:latin typeface="Trebuchet MS" charset="0"/>
                <a:ea typeface="PingFang SC Regular" charset="0"/>
                <a:cs typeface="PingFang SC Regular" charset="0"/>
                <a:sym typeface="Trebuchet MS" charset="0"/>
              </a:rPr>
              <a:t>	</a:t>
            </a:r>
          </a:p>
        </p:txBody>
      </p:sp>
    </p:spTree>
    <p:extLst>
      <p:ext uri="{BB962C8B-B14F-4D97-AF65-F5344CB8AC3E}">
        <p14:creationId xmlns:p14="http://schemas.microsoft.com/office/powerpoint/2010/main" val="382714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rIns="132080"/>
          <a:lstStyle/>
          <a:p>
            <a:pPr indent="0" eaLnBrk="1" hangingPunct="1">
              <a:defRPr/>
            </a:pPr>
            <a:r>
              <a:rPr lang="en-US" dirty="0" smtClean="0"/>
              <a:t>Replay- Your Turn</a:t>
            </a:r>
          </a:p>
        </p:txBody>
      </p:sp>
      <p:sp>
        <p:nvSpPr>
          <p:cNvPr id="23554" name="Rectangle 2"/>
          <p:cNvSpPr>
            <a:spLocks noGrp="1" noChangeArrowheads="1"/>
          </p:cNvSpPr>
          <p:nvPr>
            <p:ph type="body" idx="1"/>
          </p:nvPr>
        </p:nvSpPr>
        <p:spPr/>
        <p:txBody>
          <a:bodyPr rIns="132080">
            <a:normAutofit lnSpcReduction="10000"/>
          </a:bodyPr>
          <a:lstStyle/>
          <a:p>
            <a:pPr eaLnBrk="1" hangingPunct="1">
              <a:defRPr/>
            </a:pPr>
            <a:r>
              <a:rPr lang="en-US" dirty="0" smtClean="0"/>
              <a:t>In your small groups, use the materials to build a structure which is an example of one of the 7 stages. (Keep your stage private!)</a:t>
            </a:r>
          </a:p>
          <a:p>
            <a:pPr eaLnBrk="1" hangingPunct="1">
              <a:defRPr/>
            </a:pPr>
            <a:r>
              <a:rPr lang="en-US" dirty="0" smtClean="0"/>
              <a:t>As a whole group we will offer observations and ask questions of the builders using the following frame of See/Think/Wonder.</a:t>
            </a:r>
          </a:p>
          <a:p>
            <a:pPr eaLnBrk="1" hangingPunct="1">
              <a:defRPr/>
            </a:pPr>
            <a:r>
              <a:rPr lang="en-US" dirty="0" smtClean="0"/>
              <a:t>Each group will then share their process and stage that is represented.</a:t>
            </a:r>
          </a:p>
        </p:txBody>
      </p:sp>
    </p:spTree>
    <p:extLst>
      <p:ext uri="{BB962C8B-B14F-4D97-AF65-F5344CB8AC3E}">
        <p14:creationId xmlns:p14="http://schemas.microsoft.com/office/powerpoint/2010/main" val="349256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learning happens during block play?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Curriculum Connections</a:t>
            </a:r>
            <a:endParaRPr lang="en-US" dirty="0"/>
          </a:p>
          <a:p>
            <a:pPr marL="0" indent="0">
              <a:buNone/>
            </a:pPr>
            <a:r>
              <a:rPr lang="en-US" dirty="0" smtClean="0"/>
              <a:t>Core Competency  Connections</a:t>
            </a:r>
          </a:p>
          <a:p>
            <a:pPr marL="0" indent="0">
              <a:buNone/>
            </a:pPr>
            <a:r>
              <a:rPr lang="en-US" dirty="0" smtClean="0"/>
              <a:t>Some examples</a:t>
            </a:r>
            <a:r>
              <a:rPr lang="mr-IN" dirty="0" smtClean="0"/>
              <a:t>……………………</a:t>
            </a:r>
            <a:endParaRPr lang="en-US" dirty="0" smtClean="0"/>
          </a:p>
        </p:txBody>
      </p:sp>
    </p:spTree>
    <p:extLst>
      <p:ext uri="{BB962C8B-B14F-4D97-AF65-F5344CB8AC3E}">
        <p14:creationId xmlns:p14="http://schemas.microsoft.com/office/powerpoint/2010/main" val="2074062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Session</a:t>
            </a:r>
            <a:endParaRPr lang="en-US" dirty="0"/>
          </a:p>
        </p:txBody>
      </p:sp>
      <p:sp>
        <p:nvSpPr>
          <p:cNvPr id="3" name="Content Placeholder 2"/>
          <p:cNvSpPr>
            <a:spLocks noGrp="1"/>
          </p:cNvSpPr>
          <p:nvPr>
            <p:ph idx="1"/>
          </p:nvPr>
        </p:nvSpPr>
        <p:spPr>
          <a:xfrm>
            <a:off x="262393" y="2770094"/>
            <a:ext cx="6170212" cy="3267169"/>
          </a:xfrm>
        </p:spPr>
        <p:txBody>
          <a:bodyPr>
            <a:normAutofit fontScale="85000" lnSpcReduction="20000"/>
          </a:bodyPr>
          <a:lstStyle/>
          <a:p>
            <a:r>
              <a:rPr lang="en-US" dirty="0" smtClean="0"/>
              <a:t>Welcome/Introductions</a:t>
            </a:r>
          </a:p>
          <a:p>
            <a:r>
              <a:rPr lang="en-US" dirty="0" smtClean="0"/>
              <a:t>Playing together activity</a:t>
            </a:r>
          </a:p>
          <a:p>
            <a:r>
              <a:rPr lang="en-US" dirty="0" smtClean="0"/>
              <a:t>Why Block play?</a:t>
            </a:r>
          </a:p>
          <a:p>
            <a:r>
              <a:rPr lang="en-US" dirty="0" smtClean="0"/>
              <a:t>What do we know about the stages of Block play?</a:t>
            </a:r>
          </a:p>
          <a:p>
            <a:r>
              <a:rPr lang="en-US" dirty="0" smtClean="0"/>
              <a:t>What learning happens during Block play?</a:t>
            </a:r>
          </a:p>
          <a:p>
            <a:r>
              <a:rPr lang="en-US" dirty="0" smtClean="0"/>
              <a:t>What high quality resources are available?</a:t>
            </a:r>
          </a:p>
          <a:p>
            <a:r>
              <a:rPr lang="en-US" dirty="0" smtClean="0"/>
              <a:t>How do I capture the learning?</a:t>
            </a:r>
          </a:p>
          <a:p>
            <a:endParaRPr lang="en-US" dirty="0" smtClean="0"/>
          </a:p>
          <a:p>
            <a:endParaRPr lang="en-US" dirty="0" smtClean="0"/>
          </a:p>
          <a:p>
            <a:endParaRPr lang="en-US" dirty="0" smtClean="0"/>
          </a:p>
          <a:p>
            <a:endParaRPr lang="en-US" dirty="0"/>
          </a:p>
        </p:txBody>
      </p:sp>
      <p:pic>
        <p:nvPicPr>
          <p:cNvPr id="3076" name="Picture 4" descr="Games, Children, Child, Girl, Toys, Children'S Gam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64559">
            <a:off x="6241464" y="2863602"/>
            <a:ext cx="2532621" cy="2600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6299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rIns="132080"/>
          <a:lstStyle/>
          <a:p>
            <a:pPr indent="0" eaLnBrk="1" hangingPunct="1">
              <a:defRPr/>
            </a:pPr>
            <a:r>
              <a:rPr lang="en-US" sz="3800" dirty="0" smtClean="0">
                <a:cs typeface="Trebuchet MS Bold" charset="0"/>
                <a:sym typeface="Trebuchet MS Bold" charset="0"/>
              </a:rPr>
              <a:t>Mathematics</a:t>
            </a:r>
            <a:endParaRPr lang="en-US" sz="3800" dirty="0" smtClean="0">
              <a:ea typeface="PingFang SC Semibold" charset="0"/>
              <a:cs typeface="PingFang SC Semibold" charset="0"/>
              <a:sym typeface="Trebuchet MS Bold" charset="0"/>
            </a:endParaRPr>
          </a:p>
        </p:txBody>
      </p:sp>
      <p:grpSp>
        <p:nvGrpSpPr>
          <p:cNvPr id="44035" name="Group 16"/>
          <p:cNvGrpSpPr>
            <a:grpSpLocks/>
          </p:cNvGrpSpPr>
          <p:nvPr/>
        </p:nvGrpSpPr>
        <p:grpSpPr bwMode="auto">
          <a:xfrm>
            <a:off x="1281113" y="1582310"/>
            <a:ext cx="6299200" cy="4145390"/>
            <a:chOff x="0" y="0"/>
            <a:chExt cx="3968" cy="2744"/>
          </a:xfrm>
        </p:grpSpPr>
        <p:grpSp>
          <p:nvGrpSpPr>
            <p:cNvPr id="44037" name="Group 7"/>
            <p:cNvGrpSpPr>
              <a:grpSpLocks/>
            </p:cNvGrpSpPr>
            <p:nvPr/>
          </p:nvGrpSpPr>
          <p:grpSpPr bwMode="auto">
            <a:xfrm>
              <a:off x="0" y="0"/>
              <a:ext cx="3968" cy="2744"/>
              <a:chOff x="0" y="0"/>
              <a:chExt cx="3968" cy="2744"/>
            </a:xfrm>
          </p:grpSpPr>
          <p:sp>
            <p:nvSpPr>
              <p:cNvPr id="44046" name="AutoShape 3"/>
              <p:cNvSpPr>
                <a:spLocks/>
              </p:cNvSpPr>
              <p:nvPr/>
            </p:nvSpPr>
            <p:spPr bwMode="auto">
              <a:xfrm>
                <a:off x="0" y="0"/>
                <a:ext cx="3967" cy="2744"/>
              </a:xfrm>
              <a:custGeom>
                <a:avLst/>
                <a:gdLst>
                  <a:gd name="T0" fmla="*/ 426 w 21600"/>
                  <a:gd name="T1" fmla="*/ 0 h 21600"/>
                  <a:gd name="T2" fmla="*/ 0 w 21600"/>
                  <a:gd name="T3" fmla="*/ 426 h 21600"/>
                  <a:gd name="T4" fmla="*/ 0 w 21600"/>
                  <a:gd name="T5" fmla="*/ 2744 h 21600"/>
                  <a:gd name="T6" fmla="*/ 3541 w 21600"/>
                  <a:gd name="T7" fmla="*/ 2744 h 21600"/>
                  <a:gd name="T8" fmla="*/ 3967 w 21600"/>
                  <a:gd name="T9" fmla="*/ 2318 h 21600"/>
                  <a:gd name="T10" fmla="*/ 3967 w 21600"/>
                  <a:gd name="T11" fmla="*/ 0 h 21600"/>
                  <a:gd name="T12" fmla="*/ 426 w 21600"/>
                  <a:gd name="T13" fmla="*/ 0 h 21600"/>
                  <a:gd name="T14" fmla="*/ 426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319" y="0"/>
                    </a:moveTo>
                    <a:lnTo>
                      <a:pt x="0" y="3353"/>
                    </a:lnTo>
                    <a:lnTo>
                      <a:pt x="0" y="21600"/>
                    </a:lnTo>
                    <a:lnTo>
                      <a:pt x="19281" y="21600"/>
                    </a:lnTo>
                    <a:lnTo>
                      <a:pt x="21600" y="18247"/>
                    </a:lnTo>
                    <a:lnTo>
                      <a:pt x="21600" y="0"/>
                    </a:lnTo>
                    <a:lnTo>
                      <a:pt x="2319" y="0"/>
                    </a:lnTo>
                    <a:close/>
                    <a:moveTo>
                      <a:pt x="2319" y="0"/>
                    </a:moveTo>
                  </a:path>
                </a:pathLst>
              </a:custGeom>
              <a:solidFill>
                <a:srgbClr val="99CC00"/>
              </a:solidFill>
              <a:ln w="9525" cap="flat">
                <a:solidFill>
                  <a:srgbClr val="000000"/>
                </a:solidFill>
                <a:prstDash val="solid"/>
                <a:miter lim="800000"/>
                <a:headEnd type="none" w="med" len="med"/>
                <a:tailEnd type="none" w="med" len="med"/>
              </a:ln>
            </p:spPr>
            <p:txBody>
              <a:bodyPr lIns="0" tIns="0" rIns="0" bIns="0"/>
              <a:lstStyle/>
              <a:p>
                <a:endParaRPr lang="en-US"/>
              </a:p>
            </p:txBody>
          </p:sp>
          <p:sp>
            <p:nvSpPr>
              <p:cNvPr id="44047" name="AutoShape 4"/>
              <p:cNvSpPr>
                <a:spLocks/>
              </p:cNvSpPr>
              <p:nvPr/>
            </p:nvSpPr>
            <p:spPr bwMode="auto">
              <a:xfrm>
                <a:off x="0" y="185"/>
                <a:ext cx="3967" cy="240"/>
              </a:xfrm>
              <a:custGeom>
                <a:avLst/>
                <a:gdLst>
                  <a:gd name="T0" fmla="*/ 426 w 21600"/>
                  <a:gd name="T1" fmla="*/ 0 h 21600"/>
                  <a:gd name="T2" fmla="*/ 0 w 21600"/>
                  <a:gd name="T3" fmla="*/ 425 h 21600"/>
                  <a:gd name="T4" fmla="*/ 3541 w 21600"/>
                  <a:gd name="T5" fmla="*/ 425 h 21600"/>
                  <a:gd name="T6" fmla="*/ 3967 w 21600"/>
                  <a:gd name="T7" fmla="*/ 0 h 21600"/>
                  <a:gd name="T8" fmla="*/ 426 w 21600"/>
                  <a:gd name="T9" fmla="*/ 0 h 21600"/>
                  <a:gd name="T10" fmla="*/ 426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319" y="0"/>
                    </a:moveTo>
                    <a:lnTo>
                      <a:pt x="0" y="21600"/>
                    </a:lnTo>
                    <a:lnTo>
                      <a:pt x="19281" y="21600"/>
                    </a:lnTo>
                    <a:lnTo>
                      <a:pt x="21600" y="0"/>
                    </a:lnTo>
                    <a:lnTo>
                      <a:pt x="2319" y="0"/>
                    </a:lnTo>
                    <a:close/>
                    <a:moveTo>
                      <a:pt x="2319" y="0"/>
                    </a:moveTo>
                  </a:path>
                </a:pathLst>
              </a:custGeom>
              <a:solidFill>
                <a:srgbClr val="ADD633"/>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44048" name="AutoShape 5"/>
              <p:cNvSpPr>
                <a:spLocks/>
              </p:cNvSpPr>
              <p:nvPr/>
            </p:nvSpPr>
            <p:spPr bwMode="auto">
              <a:xfrm>
                <a:off x="3542" y="0"/>
                <a:ext cx="426" cy="2744"/>
              </a:xfrm>
              <a:custGeom>
                <a:avLst/>
                <a:gdLst>
                  <a:gd name="T0" fmla="*/ 0 w 21600"/>
                  <a:gd name="T1" fmla="*/ 426 h 21600"/>
                  <a:gd name="T2" fmla="*/ 0 w 21600"/>
                  <a:gd name="T3" fmla="*/ 2744 h 21600"/>
                  <a:gd name="T4" fmla="*/ 426 w 21600"/>
                  <a:gd name="T5" fmla="*/ 2318 h 21600"/>
                  <a:gd name="T6" fmla="*/ 426 w 21600"/>
                  <a:gd name="T7" fmla="*/ 0 h 21600"/>
                  <a:gd name="T8" fmla="*/ 0 w 21600"/>
                  <a:gd name="T9" fmla="*/ 426 h 21600"/>
                  <a:gd name="T10" fmla="*/ 0 w 21600"/>
                  <a:gd name="T11" fmla="*/ 42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353"/>
                    </a:moveTo>
                    <a:lnTo>
                      <a:pt x="0" y="21600"/>
                    </a:lnTo>
                    <a:lnTo>
                      <a:pt x="21600" y="18247"/>
                    </a:lnTo>
                    <a:lnTo>
                      <a:pt x="21600" y="0"/>
                    </a:lnTo>
                    <a:lnTo>
                      <a:pt x="0" y="3353"/>
                    </a:lnTo>
                    <a:close/>
                    <a:moveTo>
                      <a:pt x="0" y="3353"/>
                    </a:moveTo>
                  </a:path>
                </a:pathLst>
              </a:custGeom>
              <a:solidFill>
                <a:srgbClr val="7AA300"/>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44049" name="AutoShape 6"/>
              <p:cNvSpPr>
                <a:spLocks/>
              </p:cNvSpPr>
              <p:nvPr/>
            </p:nvSpPr>
            <p:spPr bwMode="auto">
              <a:xfrm>
                <a:off x="0" y="0"/>
                <a:ext cx="3967" cy="2744"/>
              </a:xfrm>
              <a:custGeom>
                <a:avLst/>
                <a:gdLst>
                  <a:gd name="T0" fmla="*/ 0 w 21600"/>
                  <a:gd name="T1" fmla="*/ 426 h 21600"/>
                  <a:gd name="T2" fmla="*/ 3541 w 21600"/>
                  <a:gd name="T3" fmla="*/ 426 h 21600"/>
                  <a:gd name="T4" fmla="*/ 3967 w 21600"/>
                  <a:gd name="T5" fmla="*/ 0 h 21600"/>
                  <a:gd name="T6" fmla="*/ 3541 w 21600"/>
                  <a:gd name="T7" fmla="*/ 426 h 21600"/>
                  <a:gd name="T8" fmla="*/ 3541 w 21600"/>
                  <a:gd name="T9" fmla="*/ 2744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3353"/>
                    </a:moveTo>
                    <a:lnTo>
                      <a:pt x="19281" y="3353"/>
                    </a:lnTo>
                    <a:lnTo>
                      <a:pt x="21600" y="0"/>
                    </a:lnTo>
                    <a:moveTo>
                      <a:pt x="19281" y="3353"/>
                    </a:moveTo>
                    <a:lnTo>
                      <a:pt x="19281" y="21600"/>
                    </a:lnTo>
                  </a:path>
                </a:pathLst>
              </a:custGeom>
              <a:noFill/>
              <a:ln w="9525" cap="flat">
                <a:solidFill>
                  <a:srgbClr val="00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44038" name="Group 10"/>
            <p:cNvGrpSpPr>
              <a:grpSpLocks/>
            </p:cNvGrpSpPr>
            <p:nvPr/>
          </p:nvGrpSpPr>
          <p:grpSpPr bwMode="auto">
            <a:xfrm>
              <a:off x="87" y="606"/>
              <a:ext cx="703" cy="1082"/>
              <a:chOff x="0" y="-74"/>
              <a:chExt cx="703" cy="1082"/>
            </a:xfrm>
          </p:grpSpPr>
          <p:sp>
            <p:nvSpPr>
              <p:cNvPr id="44044" name="Rectangle 8"/>
              <p:cNvSpPr>
                <a:spLocks/>
              </p:cNvSpPr>
              <p:nvPr/>
            </p:nvSpPr>
            <p:spPr bwMode="auto">
              <a:xfrm>
                <a:off x="0" y="0"/>
                <a:ext cx="640" cy="1008"/>
              </a:xfrm>
              <a:prstGeom prst="rect">
                <a:avLst/>
              </a:prstGeom>
              <a:solidFill>
                <a:srgbClr val="FFFFFF"/>
              </a:solidFill>
              <a:ln w="9525">
                <a:solidFill>
                  <a:srgbClr val="000000"/>
                </a:solidFill>
                <a:miter lim="800000"/>
                <a:headEnd/>
                <a:tailEnd/>
              </a:ln>
            </p:spPr>
            <p:txBody>
              <a:bodyPr lIns="0" tIns="0" rIns="0" bIns="0"/>
              <a:lstStyle/>
              <a:p>
                <a:endParaRPr lang="en-US"/>
              </a:p>
            </p:txBody>
          </p:sp>
          <p:sp>
            <p:nvSpPr>
              <p:cNvPr id="44045" name="Rectangle 9"/>
              <p:cNvSpPr>
                <a:spLocks/>
              </p:cNvSpPr>
              <p:nvPr/>
            </p:nvSpPr>
            <p:spPr bwMode="auto">
              <a:xfrm>
                <a:off x="63" y="-74"/>
                <a:ext cx="640" cy="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153988" indent="-114300"/>
                <a:endParaRPr lang="en-US" sz="1200" dirty="0">
                  <a:solidFill>
                    <a:schemeClr val="tx1"/>
                  </a:solidFill>
                  <a:latin typeface="Comic Sans MS" charset="0"/>
                  <a:ea typeface="ＭＳ Ｐゴシック" charset="0"/>
                  <a:cs typeface="ＭＳ Ｐゴシック" charset="0"/>
                  <a:sym typeface="Comic Sans MS" charset="0"/>
                </a:endParaRPr>
              </a:p>
              <a:p>
                <a:pPr marL="153988" indent="-114300">
                  <a:buClr>
                    <a:srgbClr val="58595B"/>
                  </a:buClr>
                  <a:buSzPct val="100000"/>
                  <a:buFont typeface="Trebuchet MS" charset="0"/>
                  <a:buChar char="•"/>
                </a:pPr>
                <a:r>
                  <a:rPr lang="en-US" sz="1200" dirty="0">
                    <a:solidFill>
                      <a:schemeClr val="tx1"/>
                    </a:solidFill>
                    <a:latin typeface="Trebuchet MS" charset="0"/>
                    <a:ea typeface="ＭＳ Ｐゴシック" charset="0"/>
                    <a:cs typeface="ＭＳ Ｐゴシック" charset="0"/>
                    <a:sym typeface="Trebuchet MS" charset="0"/>
                  </a:rPr>
                  <a:t>space</a:t>
                </a:r>
              </a:p>
              <a:p>
                <a:pPr marL="153988" indent="-114300">
                  <a:buClr>
                    <a:srgbClr val="58595B"/>
                  </a:buClr>
                  <a:buSzPct val="100000"/>
                  <a:buFont typeface="Trebuchet MS" charset="0"/>
                  <a:buChar char="•"/>
                </a:pPr>
                <a:r>
                  <a:rPr lang="en-US" sz="1200" dirty="0">
                    <a:solidFill>
                      <a:schemeClr val="tx1"/>
                    </a:solidFill>
                    <a:latin typeface="Trebuchet MS" charset="0"/>
                    <a:ea typeface="ＭＳ Ｐゴシック" charset="0"/>
                    <a:cs typeface="ＭＳ Ｐゴシック" charset="0"/>
                    <a:sym typeface="Trebuchet MS" charset="0"/>
                  </a:rPr>
                  <a:t>shapes</a:t>
                </a:r>
              </a:p>
              <a:p>
                <a:pPr marL="153988" indent="-114300">
                  <a:buClr>
                    <a:srgbClr val="58595B"/>
                  </a:buClr>
                  <a:buSzPct val="100000"/>
                  <a:buFont typeface="Trebuchet MS" charset="0"/>
                  <a:buChar char="•"/>
                </a:pPr>
                <a:r>
                  <a:rPr lang="en-US" sz="1200" dirty="0">
                    <a:solidFill>
                      <a:schemeClr val="tx1"/>
                    </a:solidFill>
                    <a:latin typeface="Trebuchet MS" charset="0"/>
                    <a:ea typeface="ＭＳ Ｐゴシック" charset="0"/>
                    <a:cs typeface="ＭＳ Ｐゴシック" charset="0"/>
                    <a:sym typeface="Trebuchet MS" charset="0"/>
                  </a:rPr>
                  <a:t>size</a:t>
                </a:r>
              </a:p>
              <a:p>
                <a:pPr marL="153988" indent="-114300">
                  <a:buClr>
                    <a:srgbClr val="58595B"/>
                  </a:buClr>
                  <a:buSzPct val="100000"/>
                  <a:buFont typeface="Trebuchet MS" charset="0"/>
                  <a:buChar char="•"/>
                </a:pPr>
                <a:r>
                  <a:rPr lang="en-US" sz="1200" dirty="0">
                    <a:solidFill>
                      <a:schemeClr val="tx1"/>
                    </a:solidFill>
                    <a:latin typeface="Trebuchet MS" charset="0"/>
                    <a:ea typeface="ＭＳ Ｐゴシック" charset="0"/>
                    <a:cs typeface="ＭＳ Ｐゴシック" charset="0"/>
                    <a:sym typeface="Trebuchet MS" charset="0"/>
                  </a:rPr>
                  <a:t>order</a:t>
                </a:r>
              </a:p>
              <a:p>
                <a:pPr marL="153988" indent="-114300">
                  <a:buClr>
                    <a:srgbClr val="58595B"/>
                  </a:buClr>
                  <a:buSzPct val="100000"/>
                  <a:buFont typeface="Trebuchet MS" charset="0"/>
                  <a:buChar char="•"/>
                </a:pPr>
                <a:r>
                  <a:rPr lang="en-US" sz="1200" dirty="0">
                    <a:solidFill>
                      <a:schemeClr val="tx1"/>
                    </a:solidFill>
                    <a:latin typeface="Trebuchet MS" charset="0"/>
                    <a:ea typeface="ＭＳ Ｐゴシック" charset="0"/>
                    <a:cs typeface="ＭＳ Ｐゴシック" charset="0"/>
                    <a:sym typeface="Trebuchet MS" charset="0"/>
                  </a:rPr>
                  <a:t>Number</a:t>
                </a:r>
              </a:p>
              <a:p>
                <a:pPr marL="153988" indent="-114300">
                  <a:buClr>
                    <a:srgbClr val="58595B"/>
                  </a:buClr>
                  <a:buSzPct val="100000"/>
                  <a:buFont typeface="Trebuchet MS" charset="0"/>
                  <a:buChar char="•"/>
                </a:pPr>
                <a:r>
                  <a:rPr lang="en-US" sz="1200" dirty="0">
                    <a:solidFill>
                      <a:schemeClr val="tx1"/>
                    </a:solidFill>
                    <a:latin typeface="Trebuchet MS" charset="0"/>
                    <a:ea typeface="ＭＳ Ｐゴシック" charset="0"/>
                    <a:cs typeface="ＭＳ Ｐゴシック" charset="0"/>
                    <a:sym typeface="Trebuchet MS" charset="0"/>
                  </a:rPr>
                  <a:t>Fractions</a:t>
                </a:r>
              </a:p>
              <a:p>
                <a:pPr marL="153988" indent="-114300">
                  <a:buClr>
                    <a:srgbClr val="58595B"/>
                  </a:buClr>
                  <a:buSzPct val="100000"/>
                  <a:buFont typeface="Trebuchet MS" charset="0"/>
                  <a:buChar char="•"/>
                </a:pPr>
                <a:r>
                  <a:rPr lang="en-US" sz="1200" dirty="0">
                    <a:solidFill>
                      <a:schemeClr val="tx1"/>
                    </a:solidFill>
                    <a:latin typeface="Trebuchet MS" charset="0"/>
                    <a:ea typeface="ＭＳ Ｐゴシック" charset="0"/>
                    <a:cs typeface="ＭＳ Ｐゴシック" charset="0"/>
                    <a:sym typeface="Trebuchet MS" charset="0"/>
                  </a:rPr>
                  <a:t>weight</a:t>
                </a:r>
              </a:p>
            </p:txBody>
          </p:sp>
        </p:grpSp>
        <p:grpSp>
          <p:nvGrpSpPr>
            <p:cNvPr id="44039" name="Group 13"/>
            <p:cNvGrpSpPr>
              <a:grpSpLocks/>
            </p:cNvGrpSpPr>
            <p:nvPr/>
          </p:nvGrpSpPr>
          <p:grpSpPr bwMode="auto">
            <a:xfrm>
              <a:off x="839" y="668"/>
              <a:ext cx="1437" cy="960"/>
              <a:chOff x="0" y="0"/>
              <a:chExt cx="1436" cy="960"/>
            </a:xfrm>
          </p:grpSpPr>
          <p:sp>
            <p:nvSpPr>
              <p:cNvPr id="44042" name="Rectangle 11"/>
              <p:cNvSpPr>
                <a:spLocks/>
              </p:cNvSpPr>
              <p:nvPr/>
            </p:nvSpPr>
            <p:spPr bwMode="auto">
              <a:xfrm>
                <a:off x="0" y="0"/>
                <a:ext cx="1328" cy="960"/>
              </a:xfrm>
              <a:prstGeom prst="rect">
                <a:avLst/>
              </a:prstGeom>
              <a:solidFill>
                <a:srgbClr val="FFFFFF"/>
              </a:solidFill>
              <a:ln w="9525">
                <a:solidFill>
                  <a:srgbClr val="000000"/>
                </a:solidFill>
                <a:miter lim="800000"/>
                <a:headEnd/>
                <a:tailEnd/>
              </a:ln>
            </p:spPr>
            <p:txBody>
              <a:bodyPr lIns="0" tIns="0" rIns="0" bIns="0"/>
              <a:lstStyle/>
              <a:p>
                <a:endParaRPr lang="en-US"/>
              </a:p>
            </p:txBody>
          </p:sp>
          <p:sp>
            <p:nvSpPr>
              <p:cNvPr id="44043" name="Rectangle 12"/>
              <p:cNvSpPr>
                <a:spLocks/>
              </p:cNvSpPr>
              <p:nvPr/>
            </p:nvSpPr>
            <p:spPr bwMode="auto">
              <a:xfrm>
                <a:off x="108" y="54"/>
                <a:ext cx="1328" cy="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211138" indent="-171450">
                  <a:buFont typeface="Arial" panose="020B0604020202020204" pitchFamily="34" charset="0"/>
                  <a:buChar char="•"/>
                </a:pPr>
                <a:r>
                  <a:rPr lang="en-US" sz="1200" dirty="0" smtClean="0">
                    <a:solidFill>
                      <a:schemeClr val="tx1"/>
                    </a:solidFill>
                    <a:latin typeface="Trebuchet MS" charset="0"/>
                    <a:ea typeface="ＭＳ Ｐゴシック" charset="0"/>
                    <a:cs typeface="ＭＳ Ｐゴシック" charset="0"/>
                    <a:sym typeface="Trebuchet MS" charset="0"/>
                  </a:rPr>
                  <a:t>counting</a:t>
                </a:r>
                <a:endParaRPr lang="en-US" sz="1200" dirty="0">
                  <a:solidFill>
                    <a:schemeClr val="tx1"/>
                  </a:solidFill>
                  <a:latin typeface="Trebuchet MS" charset="0"/>
                  <a:ea typeface="ＭＳ Ｐゴシック" charset="0"/>
                  <a:cs typeface="ＭＳ Ｐゴシック" charset="0"/>
                  <a:sym typeface="Trebuchet MS" charset="0"/>
                </a:endParaRPr>
              </a:p>
              <a:p>
                <a:pPr marL="211138" indent="-171450">
                  <a:buFont typeface="Arial" panose="020B0604020202020204" pitchFamily="34" charset="0"/>
                  <a:buChar char="•"/>
                </a:pPr>
                <a:r>
                  <a:rPr lang="en-US" sz="1200" dirty="0" smtClean="0">
                    <a:solidFill>
                      <a:schemeClr val="tx1"/>
                    </a:solidFill>
                    <a:latin typeface="Trebuchet MS" charset="0"/>
                    <a:ea typeface="ＭＳ Ｐゴシック" charset="0"/>
                    <a:cs typeface="ＭＳ Ｐゴシック" charset="0"/>
                    <a:sym typeface="Trebuchet MS" charset="0"/>
                  </a:rPr>
                  <a:t>patterns</a:t>
                </a:r>
                <a:endParaRPr lang="en-US" sz="1200" dirty="0">
                  <a:solidFill>
                    <a:schemeClr val="tx1"/>
                  </a:solidFill>
                  <a:latin typeface="Trebuchet MS" charset="0"/>
                  <a:ea typeface="ＭＳ Ｐゴシック" charset="0"/>
                  <a:cs typeface="ＭＳ Ｐゴシック" charset="0"/>
                  <a:sym typeface="Trebuchet MS" charset="0"/>
                </a:endParaRPr>
              </a:p>
              <a:p>
                <a:pPr marL="211138" indent="-171450">
                  <a:buFont typeface="Arial" panose="020B0604020202020204" pitchFamily="34" charset="0"/>
                  <a:buChar char="•"/>
                </a:pPr>
                <a:r>
                  <a:rPr lang="en-US" sz="1200" dirty="0" smtClean="0">
                    <a:solidFill>
                      <a:schemeClr val="tx1"/>
                    </a:solidFill>
                    <a:latin typeface="Trebuchet MS" charset="0"/>
                    <a:ea typeface="ＭＳ Ｐゴシック" charset="0"/>
                    <a:cs typeface="ＭＳ Ｐゴシック" charset="0"/>
                    <a:sym typeface="Trebuchet MS" charset="0"/>
                  </a:rPr>
                  <a:t>equal/unequal</a:t>
                </a:r>
                <a:endParaRPr lang="en-US" sz="1200" dirty="0">
                  <a:solidFill>
                    <a:schemeClr val="tx1"/>
                  </a:solidFill>
                  <a:latin typeface="Trebuchet MS" charset="0"/>
                  <a:ea typeface="ＭＳ Ｐゴシック" charset="0"/>
                  <a:cs typeface="ＭＳ Ｐゴシック" charset="0"/>
                  <a:sym typeface="Trebuchet MS" charset="0"/>
                </a:endParaRPr>
              </a:p>
              <a:p>
                <a:pPr marL="211138" indent="-171450">
                  <a:buFont typeface="Arial" panose="020B0604020202020204" pitchFamily="34" charset="0"/>
                  <a:buChar char="•"/>
                </a:pPr>
                <a:r>
                  <a:rPr lang="en-US" sz="1200" dirty="0" smtClean="0">
                    <a:solidFill>
                      <a:schemeClr val="tx1"/>
                    </a:solidFill>
                    <a:latin typeface="Trebuchet MS" charset="0"/>
                    <a:ea typeface="ＭＳ Ｐゴシック" charset="0"/>
                    <a:cs typeface="ＭＳ Ｐゴシック" charset="0"/>
                    <a:sym typeface="Trebuchet MS" charset="0"/>
                  </a:rPr>
                  <a:t>recognize </a:t>
                </a:r>
                <a:r>
                  <a:rPr lang="en-US" sz="1200" dirty="0">
                    <a:solidFill>
                      <a:schemeClr val="tx1"/>
                    </a:solidFill>
                    <a:latin typeface="Trebuchet MS" charset="0"/>
                    <a:ea typeface="ＭＳ Ｐゴシック" charset="0"/>
                    <a:cs typeface="ＭＳ Ｐゴシック" charset="0"/>
                    <a:sym typeface="Trebuchet MS" charset="0"/>
                  </a:rPr>
                  <a:t>sets or groups</a:t>
                </a:r>
              </a:p>
              <a:p>
                <a:pPr marL="211138" indent="-171450">
                  <a:buFont typeface="Arial" panose="020B0604020202020204" pitchFamily="34" charset="0"/>
                  <a:buChar char="•"/>
                </a:pPr>
                <a:r>
                  <a:rPr lang="en-US" sz="1200" dirty="0" smtClean="0">
                    <a:solidFill>
                      <a:schemeClr val="tx1"/>
                    </a:solidFill>
                    <a:latin typeface="Trebuchet MS" charset="0"/>
                    <a:ea typeface="ＭＳ Ｐゴシック" charset="0"/>
                    <a:cs typeface="ＭＳ Ｐゴシック" charset="0"/>
                    <a:sym typeface="Trebuchet MS" charset="0"/>
                  </a:rPr>
                  <a:t>shortest </a:t>
                </a:r>
                <a:r>
                  <a:rPr lang="en-US" sz="1200" dirty="0">
                    <a:solidFill>
                      <a:schemeClr val="tx1"/>
                    </a:solidFill>
                    <a:latin typeface="Trebuchet MS" charset="0"/>
                    <a:ea typeface="ＭＳ Ｐゴシック" charset="0"/>
                    <a:cs typeface="ＭＳ Ｐゴシック" charset="0"/>
                    <a:sym typeface="Trebuchet MS" charset="0"/>
                  </a:rPr>
                  <a:t>/ longest</a:t>
                </a:r>
              </a:p>
              <a:p>
                <a:pPr marL="211138" indent="-171450">
                  <a:buFont typeface="Arial" panose="020B0604020202020204" pitchFamily="34" charset="0"/>
                  <a:buChar char="•"/>
                </a:pPr>
                <a:r>
                  <a:rPr lang="en-US" sz="1200" dirty="0" smtClean="0">
                    <a:solidFill>
                      <a:schemeClr val="tx1"/>
                    </a:solidFill>
                    <a:latin typeface="Trebuchet MS" charset="0"/>
                    <a:ea typeface="ＭＳ Ｐゴシック" charset="0"/>
                    <a:cs typeface="ＭＳ Ｐゴシック" charset="0"/>
                    <a:sym typeface="Trebuchet MS" charset="0"/>
                  </a:rPr>
                  <a:t>tallest </a:t>
                </a:r>
                <a:r>
                  <a:rPr lang="en-US" sz="1200" dirty="0">
                    <a:solidFill>
                      <a:schemeClr val="tx1"/>
                    </a:solidFill>
                    <a:latin typeface="Trebuchet MS" charset="0"/>
                    <a:ea typeface="ＭＳ Ｐゴシック" charset="0"/>
                    <a:cs typeface="ＭＳ Ｐゴシック" charset="0"/>
                    <a:sym typeface="Trebuchet MS" charset="0"/>
                  </a:rPr>
                  <a:t>/ shortest</a:t>
                </a:r>
              </a:p>
              <a:p>
                <a:pPr marL="211138" indent="-171450">
                  <a:buFont typeface="Arial" panose="020B0604020202020204" pitchFamily="34" charset="0"/>
                  <a:buChar char="•"/>
                </a:pPr>
                <a:r>
                  <a:rPr lang="en-US" sz="1200" dirty="0" smtClean="0">
                    <a:solidFill>
                      <a:schemeClr val="tx1"/>
                    </a:solidFill>
                    <a:latin typeface="Trebuchet MS" charset="0"/>
                    <a:ea typeface="ＭＳ Ｐゴシック" charset="0"/>
                    <a:cs typeface="ＭＳ Ｐゴシック" charset="0"/>
                    <a:sym typeface="Trebuchet MS" charset="0"/>
                  </a:rPr>
                  <a:t>estimate</a:t>
                </a:r>
                <a:endParaRPr lang="en-US" sz="1200" dirty="0">
                  <a:solidFill>
                    <a:schemeClr val="tx1"/>
                  </a:solidFill>
                  <a:latin typeface="Trebuchet MS" charset="0"/>
                  <a:ea typeface="ＭＳ Ｐゴシック" charset="0"/>
                  <a:cs typeface="ＭＳ Ｐゴシック" charset="0"/>
                  <a:sym typeface="Trebuchet MS" charset="0"/>
                </a:endParaRPr>
              </a:p>
            </p:txBody>
          </p:sp>
        </p:grpSp>
        <p:sp>
          <p:nvSpPr>
            <p:cNvPr id="44040" name="Rectangle 14"/>
            <p:cNvSpPr>
              <a:spLocks/>
            </p:cNvSpPr>
            <p:nvPr/>
          </p:nvSpPr>
          <p:spPr bwMode="auto">
            <a:xfrm>
              <a:off x="2270" y="668"/>
              <a:ext cx="1136" cy="960"/>
            </a:xfrm>
            <a:prstGeom prst="rect">
              <a:avLst/>
            </a:prstGeom>
            <a:solidFill>
              <a:srgbClr val="FFFFFF"/>
            </a:solidFill>
            <a:ln w="9525">
              <a:solidFill>
                <a:schemeClr val="tx1"/>
              </a:solidFill>
              <a:miter lim="800000"/>
              <a:headEnd/>
              <a:tailEnd/>
            </a:ln>
          </p:spPr>
          <p:txBody>
            <a:bodyPr lIns="0" tIns="0" rIns="40639" bIns="0"/>
            <a:lstStyle/>
            <a:p>
              <a:pPr marL="39688">
                <a:buClr>
                  <a:srgbClr val="58595B"/>
                </a:buClr>
                <a:buSzPct val="100000"/>
              </a:pPr>
              <a:endParaRPr lang="en-US" sz="1200" dirty="0">
                <a:solidFill>
                  <a:schemeClr val="tx1"/>
                </a:solidFill>
                <a:latin typeface="Trebuchet MS" charset="0"/>
                <a:ea typeface="ＭＳ Ｐゴシック" charset="0"/>
                <a:cs typeface="ＭＳ Ｐゴシック" charset="0"/>
                <a:sym typeface="Trebuchet MS" charset="0"/>
              </a:endParaRPr>
            </a:p>
          </p:txBody>
        </p:sp>
        <p:sp>
          <p:nvSpPr>
            <p:cNvPr id="44041" name="Rectangle 15"/>
            <p:cNvSpPr>
              <a:spLocks/>
            </p:cNvSpPr>
            <p:nvPr/>
          </p:nvSpPr>
          <p:spPr bwMode="auto">
            <a:xfrm>
              <a:off x="839" y="1698"/>
              <a:ext cx="2977" cy="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r>
                <a:rPr lang="en-US" sz="1400" dirty="0" smtClean="0">
                  <a:solidFill>
                    <a:schemeClr val="tx1"/>
                  </a:solidFill>
                  <a:latin typeface="Comic Sans MS Bold" charset="0"/>
                  <a:ea typeface="ＭＳ Ｐゴシック" charset="0"/>
                  <a:cs typeface="ＭＳ Ｐゴシック" charset="0"/>
                  <a:sym typeface="Comic Sans MS Bold" charset="0"/>
                </a:rPr>
                <a:t>•</a:t>
              </a:r>
              <a:r>
                <a:rPr lang="en-US" sz="1400" dirty="0" smtClean="0">
                  <a:solidFill>
                    <a:schemeClr val="tx1"/>
                  </a:solidFill>
                  <a:latin typeface="Trebuchet MS Bold Italic" charset="0"/>
                  <a:ea typeface="ＭＳ Ｐゴシック" charset="0"/>
                  <a:cs typeface="ＭＳ Ｐゴシック" charset="0"/>
                  <a:sym typeface="Trebuchet MS Bold Italic" charset="0"/>
                </a:rPr>
                <a:t>similarities </a:t>
              </a:r>
              <a:r>
                <a:rPr lang="en-US" sz="1400" dirty="0">
                  <a:solidFill>
                    <a:schemeClr val="tx1"/>
                  </a:solidFill>
                  <a:latin typeface="Trebuchet MS Bold Italic" charset="0"/>
                  <a:ea typeface="ＭＳ Ｐゴシック" charset="0"/>
                  <a:cs typeface="ＭＳ Ｐゴシック" charset="0"/>
                  <a:sym typeface="Trebuchet MS Bold Italic" charset="0"/>
                </a:rPr>
                <a:t>and differences</a:t>
              </a:r>
            </a:p>
            <a:p>
              <a:pPr marL="39688"/>
              <a:r>
                <a:rPr lang="en-US" sz="1400" dirty="0" smtClean="0">
                  <a:solidFill>
                    <a:schemeClr val="tx1"/>
                  </a:solidFill>
                  <a:latin typeface="Trebuchet MS Bold Italic" charset="0"/>
                  <a:ea typeface="ＭＳ Ｐゴシック" charset="0"/>
                  <a:cs typeface="ＭＳ Ｐゴシック" charset="0"/>
                  <a:sym typeface="Trebuchet MS Bold Italic" charset="0"/>
                </a:rPr>
                <a:t>•classification</a:t>
              </a:r>
              <a:endParaRPr lang="en-US" sz="1400" dirty="0">
                <a:solidFill>
                  <a:schemeClr val="tx1"/>
                </a:solidFill>
                <a:latin typeface="Trebuchet MS Bold Italic" charset="0"/>
                <a:ea typeface="ＭＳ Ｐゴシック" charset="0"/>
                <a:cs typeface="ＭＳ Ｐゴシック" charset="0"/>
                <a:sym typeface="Trebuchet MS Bold Italic" charset="0"/>
              </a:endParaRPr>
            </a:p>
            <a:p>
              <a:pPr marL="39688"/>
              <a:r>
                <a:rPr lang="en-US" sz="1400" dirty="0" smtClean="0">
                  <a:solidFill>
                    <a:schemeClr val="tx1"/>
                  </a:solidFill>
                  <a:latin typeface="Trebuchet MS Bold Italic" charset="0"/>
                  <a:ea typeface="ＭＳ Ｐゴシック" charset="0"/>
                  <a:cs typeface="ＭＳ Ｐゴシック" charset="0"/>
                  <a:sym typeface="Trebuchet MS Bold Italic" charset="0"/>
                </a:rPr>
                <a:t>•planning</a:t>
              </a:r>
              <a:endParaRPr lang="en-US" sz="1400" dirty="0">
                <a:solidFill>
                  <a:schemeClr val="tx1"/>
                </a:solidFill>
                <a:latin typeface="Trebuchet MS Bold Italic" charset="0"/>
                <a:ea typeface="ＭＳ Ｐゴシック" charset="0"/>
                <a:cs typeface="ＭＳ Ｐゴシック" charset="0"/>
                <a:sym typeface="Trebuchet MS Bold Italic" charset="0"/>
              </a:endParaRPr>
            </a:p>
            <a:p>
              <a:pPr marL="39688"/>
              <a:r>
                <a:rPr lang="en-US" sz="1400" dirty="0" smtClean="0">
                  <a:solidFill>
                    <a:schemeClr val="tx1"/>
                  </a:solidFill>
                  <a:latin typeface="Trebuchet MS Bold Italic" charset="0"/>
                  <a:ea typeface="ＭＳ Ｐゴシック" charset="0"/>
                  <a:cs typeface="ＭＳ Ｐゴシック" charset="0"/>
                  <a:sym typeface="Trebuchet MS Bold Italic" charset="0"/>
                </a:rPr>
                <a:t>•measurement </a:t>
              </a:r>
              <a:r>
                <a:rPr lang="en-US" sz="1400" dirty="0">
                  <a:solidFill>
                    <a:schemeClr val="tx1"/>
                  </a:solidFill>
                  <a:latin typeface="Trebuchet MS Bold Italic" charset="0"/>
                  <a:ea typeface="ＭＳ Ｐゴシック" charset="0"/>
                  <a:cs typeface="ＭＳ Ｐゴシック" charset="0"/>
                  <a:sym typeface="Trebuchet MS Bold Italic" charset="0"/>
                </a:rPr>
                <a:t>– volume, area</a:t>
              </a:r>
            </a:p>
            <a:p>
              <a:pPr marL="39688"/>
              <a:r>
                <a:rPr lang="en-US" sz="1400" dirty="0" smtClean="0">
                  <a:solidFill>
                    <a:schemeClr val="tx1"/>
                  </a:solidFill>
                  <a:latin typeface="Trebuchet MS Bold Italic" charset="0"/>
                  <a:ea typeface="ＭＳ Ｐゴシック" charset="0"/>
                  <a:cs typeface="ＭＳ Ｐゴシック" charset="0"/>
                  <a:sym typeface="Trebuchet MS Bold Italic" charset="0"/>
                </a:rPr>
                <a:t>•graphing</a:t>
              </a:r>
              <a:endParaRPr lang="en-US" sz="1400" dirty="0">
                <a:solidFill>
                  <a:schemeClr val="tx1"/>
                </a:solidFill>
                <a:latin typeface="Trebuchet MS Bold Italic" charset="0"/>
                <a:ea typeface="ＭＳ Ｐゴシック" charset="0"/>
                <a:cs typeface="ＭＳ Ｐゴシック" charset="0"/>
                <a:sym typeface="Trebuchet MS Bold Italic" charset="0"/>
              </a:endParaRPr>
            </a:p>
            <a:p>
              <a:pPr marL="39688"/>
              <a:r>
                <a:rPr lang="en-US" sz="1400" dirty="0" smtClean="0">
                  <a:solidFill>
                    <a:schemeClr val="tx1"/>
                  </a:solidFill>
                  <a:latin typeface="Trebuchet MS Bold Italic" charset="0"/>
                  <a:ea typeface="ＭＳ Ｐゴシック" charset="0"/>
                  <a:cs typeface="ＭＳ Ｐゴシック" charset="0"/>
                  <a:sym typeface="Trebuchet MS Bold Italic" charset="0"/>
                </a:rPr>
                <a:t>•one-to-one </a:t>
              </a:r>
              <a:r>
                <a:rPr lang="en-US" sz="1400" dirty="0">
                  <a:solidFill>
                    <a:schemeClr val="tx1"/>
                  </a:solidFill>
                  <a:latin typeface="Trebuchet MS Bold Italic" charset="0"/>
                  <a:ea typeface="ＭＳ Ｐゴシック" charset="0"/>
                  <a:cs typeface="ＭＳ Ｐゴシック" charset="0"/>
                  <a:sym typeface="Trebuchet MS Bold Italic" charset="0"/>
                </a:rPr>
                <a:t>correspondence</a:t>
              </a:r>
            </a:p>
            <a:p>
              <a:pPr marL="39688"/>
              <a:r>
                <a:rPr lang="en-US" sz="1400" dirty="0" smtClean="0">
                  <a:solidFill>
                    <a:schemeClr val="tx1"/>
                  </a:solidFill>
                  <a:latin typeface="Trebuchet MS Bold Italic" charset="0"/>
                  <a:ea typeface="ＭＳ Ｐゴシック" charset="0"/>
                  <a:cs typeface="ＭＳ Ｐゴシック" charset="0"/>
                  <a:sym typeface="Trebuchet MS Bold Italic" charset="0"/>
                </a:rPr>
                <a:t>•part </a:t>
              </a:r>
              <a:r>
                <a:rPr lang="en-US" sz="1400" dirty="0">
                  <a:solidFill>
                    <a:schemeClr val="tx1"/>
                  </a:solidFill>
                  <a:latin typeface="Trebuchet MS Bold Italic" charset="0"/>
                  <a:ea typeface="ＭＳ Ｐゴシック" charset="0"/>
                  <a:cs typeface="ＭＳ Ｐゴシック" charset="0"/>
                  <a:sym typeface="Trebuchet MS Bold Italic" charset="0"/>
                </a:rPr>
                <a:t>and whole relationships</a:t>
              </a:r>
            </a:p>
          </p:txBody>
        </p:sp>
      </p:grpSp>
      <p:sp>
        <p:nvSpPr>
          <p:cNvPr id="44036" name="Rectangle 17"/>
          <p:cNvSpPr>
            <a:spLocks/>
          </p:cNvSpPr>
          <p:nvPr/>
        </p:nvSpPr>
        <p:spPr bwMode="auto">
          <a:xfrm>
            <a:off x="1143000" y="6019800"/>
            <a:ext cx="63912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r>
              <a:rPr lang="en-US" sz="1000">
                <a:solidFill>
                  <a:schemeClr val="tx1"/>
                </a:solidFill>
                <a:latin typeface="Trebuchet MS Bold Italic" charset="0"/>
                <a:ea typeface="ＭＳ Ｐゴシック" charset="0"/>
                <a:cs typeface="ＭＳ Ｐゴシック" charset="0"/>
                <a:sym typeface="Trebuchet MS Bold Italic" charset="0"/>
              </a:rPr>
              <a:t>Source: The Block Book Revised Edition: Hirsch, Elizabeth S.,: Washington D.C. : NAEYC 1984</a:t>
            </a:r>
          </a:p>
        </p:txBody>
      </p:sp>
      <p:sp>
        <p:nvSpPr>
          <p:cNvPr id="2" name="TextBox 1"/>
          <p:cNvSpPr txBox="1"/>
          <p:nvPr/>
        </p:nvSpPr>
        <p:spPr>
          <a:xfrm>
            <a:off x="5106988" y="2633172"/>
            <a:ext cx="1407380" cy="1384995"/>
          </a:xfrm>
          <a:prstGeom prst="rect">
            <a:avLst/>
          </a:prstGeom>
          <a:noFill/>
        </p:spPr>
        <p:txBody>
          <a:bodyPr wrap="square" rtlCol="0">
            <a:spAutoFit/>
          </a:bodyPr>
          <a:lstStyle/>
          <a:p>
            <a:pPr marL="153988" lvl="0" indent="-114300">
              <a:buClr>
                <a:srgbClr val="58595B"/>
              </a:buClr>
              <a:buSzPct val="100000"/>
              <a:buFont typeface="Trebuchet MS" charset="0"/>
              <a:buChar char="•"/>
            </a:pPr>
            <a:r>
              <a:rPr lang="en-US" sz="1200">
                <a:solidFill>
                  <a:prstClr val="black"/>
                </a:solidFill>
                <a:latin typeface="Trebuchet MS" charset="0"/>
                <a:ea typeface="ＭＳ Ｐゴシック" charset="0"/>
                <a:cs typeface="ＭＳ Ｐゴシック" charset="0"/>
                <a:sym typeface="Trebuchet MS" charset="0"/>
              </a:rPr>
              <a:t>length</a:t>
            </a:r>
          </a:p>
          <a:p>
            <a:pPr marL="153988" lvl="0" indent="-114300"/>
            <a:r>
              <a:rPr lang="en-US" sz="1200">
                <a:solidFill>
                  <a:prstClr val="black"/>
                </a:solidFill>
                <a:latin typeface="Trebuchet MS" charset="0"/>
                <a:ea typeface="ＭＳ Ｐゴシック" charset="0"/>
                <a:cs typeface="ＭＳ Ｐゴシック" charset="0"/>
                <a:sym typeface="Trebuchet MS" charset="0"/>
              </a:rPr>
              <a:t>•	depth</a:t>
            </a:r>
          </a:p>
          <a:p>
            <a:pPr marL="153988" lvl="0" indent="-114300"/>
            <a:r>
              <a:rPr lang="en-US" sz="1200">
                <a:solidFill>
                  <a:prstClr val="black"/>
                </a:solidFill>
                <a:latin typeface="Trebuchet MS" charset="0"/>
                <a:ea typeface="ＭＳ Ｐゴシック" charset="0"/>
                <a:cs typeface="ＭＳ Ｐゴシック" charset="0"/>
                <a:sym typeface="Trebuchet MS" charset="0"/>
              </a:rPr>
              <a:t>•	width</a:t>
            </a:r>
          </a:p>
          <a:p>
            <a:pPr marL="153988" lvl="0" indent="-114300"/>
            <a:r>
              <a:rPr lang="en-US" sz="1200">
                <a:solidFill>
                  <a:prstClr val="black"/>
                </a:solidFill>
                <a:latin typeface="Trebuchet MS" charset="0"/>
                <a:ea typeface="ＭＳ Ｐゴシック" charset="0"/>
                <a:cs typeface="ＭＳ Ｐゴシック" charset="0"/>
                <a:sym typeface="Trebuchet MS" charset="0"/>
              </a:rPr>
              <a:t>•	height</a:t>
            </a:r>
          </a:p>
          <a:p>
            <a:pPr marL="153988" lvl="0" indent="-114300"/>
            <a:r>
              <a:rPr lang="en-US" sz="1200">
                <a:solidFill>
                  <a:prstClr val="black"/>
                </a:solidFill>
                <a:latin typeface="Trebuchet MS" charset="0"/>
                <a:ea typeface="ＭＳ Ｐゴシック" charset="0"/>
                <a:cs typeface="ＭＳ Ｐゴシック" charset="0"/>
                <a:sym typeface="Trebuchet MS" charset="0"/>
              </a:rPr>
              <a:t>•	mapping</a:t>
            </a:r>
          </a:p>
          <a:p>
            <a:pPr marL="153988" lvl="0" indent="-114300"/>
            <a:r>
              <a:rPr lang="en-US" sz="1200">
                <a:solidFill>
                  <a:prstClr val="black"/>
                </a:solidFill>
                <a:latin typeface="Trebuchet MS" charset="0"/>
                <a:ea typeface="ＭＳ Ｐゴシック" charset="0"/>
                <a:cs typeface="ＭＳ Ｐゴシック" charset="0"/>
                <a:sym typeface="Trebuchet MS" charset="0"/>
              </a:rPr>
              <a:t>•	symmetry</a:t>
            </a:r>
          </a:p>
          <a:p>
            <a:pPr marL="153988" lvl="0" indent="-114300"/>
            <a:r>
              <a:rPr lang="en-US" sz="1200">
                <a:solidFill>
                  <a:prstClr val="black"/>
                </a:solidFill>
                <a:latin typeface="Trebuchet MS" charset="0"/>
                <a:ea typeface="ＭＳ Ｐゴシック" charset="0"/>
                <a:cs typeface="ＭＳ Ｐゴシック" charset="0"/>
                <a:sym typeface="Trebuchet MS" charset="0"/>
              </a:rPr>
              <a:t>•	quantity</a:t>
            </a:r>
            <a:endParaRPr lang="en-US" sz="1200" dirty="0">
              <a:solidFill>
                <a:prstClr val="black"/>
              </a:solidFill>
              <a:latin typeface="Trebuchet MS" charset="0"/>
              <a:ea typeface="ＭＳ Ｐゴシック" charset="0"/>
              <a:cs typeface="ＭＳ Ｐゴシック" charset="0"/>
              <a:sym typeface="Trebuchet MS" charset="0"/>
            </a:endParaRPr>
          </a:p>
        </p:txBody>
      </p:sp>
    </p:spTree>
    <p:extLst>
      <p:ext uri="{BB962C8B-B14F-4D97-AF65-F5344CB8AC3E}">
        <p14:creationId xmlns:p14="http://schemas.microsoft.com/office/powerpoint/2010/main" val="332757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rIns="132080"/>
          <a:lstStyle/>
          <a:p>
            <a:pPr indent="0" eaLnBrk="1" hangingPunct="1">
              <a:defRPr/>
            </a:pPr>
            <a:r>
              <a:rPr lang="en-US" sz="3600" dirty="0" smtClean="0">
                <a:cs typeface="Trebuchet MS Bold" charset="0"/>
                <a:sym typeface="Trebuchet MS Bold" charset="0"/>
              </a:rPr>
              <a:t>Science</a:t>
            </a:r>
            <a:endParaRPr lang="en-US" sz="3600" dirty="0" smtClean="0">
              <a:ea typeface="PingFang SC Semibold" charset="0"/>
              <a:cs typeface="PingFang SC Semibold" charset="0"/>
              <a:sym typeface="Trebuchet MS Bold" charset="0"/>
            </a:endParaRPr>
          </a:p>
        </p:txBody>
      </p:sp>
      <p:sp>
        <p:nvSpPr>
          <p:cNvPr id="45059" name="Rectangle 3"/>
          <p:cNvSpPr>
            <a:spLocks/>
          </p:cNvSpPr>
          <p:nvPr/>
        </p:nvSpPr>
        <p:spPr bwMode="auto">
          <a:xfrm>
            <a:off x="1143000" y="6514165"/>
            <a:ext cx="63912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r>
              <a:rPr lang="en-US" sz="1000">
                <a:solidFill>
                  <a:schemeClr val="tx1"/>
                </a:solidFill>
                <a:latin typeface="Trebuchet MS Bold Italic" charset="0"/>
                <a:ea typeface="ＭＳ Ｐゴシック" charset="0"/>
                <a:cs typeface="ＭＳ Ｐゴシック" charset="0"/>
                <a:sym typeface="Trebuchet MS Bold Italic" charset="0"/>
              </a:rPr>
              <a:t>Source: The Block Book Revised Edition: Hirsch, Elizabeth S.,: Washington D.C. : NAEYC 1984</a:t>
            </a:r>
          </a:p>
        </p:txBody>
      </p:sp>
      <p:grpSp>
        <p:nvGrpSpPr>
          <p:cNvPr id="45060" name="Group 11"/>
          <p:cNvGrpSpPr>
            <a:grpSpLocks/>
          </p:cNvGrpSpPr>
          <p:nvPr/>
        </p:nvGrpSpPr>
        <p:grpSpPr bwMode="auto">
          <a:xfrm>
            <a:off x="987425" y="1311964"/>
            <a:ext cx="7340600" cy="5128593"/>
            <a:chOff x="0" y="0"/>
            <a:chExt cx="4624" cy="3008"/>
          </a:xfrm>
        </p:grpSpPr>
        <p:grpSp>
          <p:nvGrpSpPr>
            <p:cNvPr id="45061" name="Group 8"/>
            <p:cNvGrpSpPr>
              <a:grpSpLocks/>
            </p:cNvGrpSpPr>
            <p:nvPr/>
          </p:nvGrpSpPr>
          <p:grpSpPr bwMode="auto">
            <a:xfrm>
              <a:off x="0" y="0"/>
              <a:ext cx="4624" cy="3008"/>
              <a:chOff x="0" y="0"/>
              <a:chExt cx="4624" cy="3008"/>
            </a:xfrm>
          </p:grpSpPr>
          <p:sp>
            <p:nvSpPr>
              <p:cNvPr id="45064" name="AutoShape 4"/>
              <p:cNvSpPr>
                <a:spLocks/>
              </p:cNvSpPr>
              <p:nvPr/>
            </p:nvSpPr>
            <p:spPr bwMode="auto">
              <a:xfrm>
                <a:off x="0" y="0"/>
                <a:ext cx="4624" cy="3008"/>
              </a:xfrm>
              <a:custGeom>
                <a:avLst/>
                <a:gdLst>
                  <a:gd name="T0" fmla="*/ 467 w 21600"/>
                  <a:gd name="T1" fmla="*/ 0 h 21600"/>
                  <a:gd name="T2" fmla="*/ 0 w 21600"/>
                  <a:gd name="T3" fmla="*/ 467 h 21600"/>
                  <a:gd name="T4" fmla="*/ 0 w 21600"/>
                  <a:gd name="T5" fmla="*/ 3008 h 21600"/>
                  <a:gd name="T6" fmla="*/ 4157 w 21600"/>
                  <a:gd name="T7" fmla="*/ 3008 h 21600"/>
                  <a:gd name="T8" fmla="*/ 4624 w 21600"/>
                  <a:gd name="T9" fmla="*/ 2541 h 21600"/>
                  <a:gd name="T10" fmla="*/ 4624 w 21600"/>
                  <a:gd name="T11" fmla="*/ 0 h 21600"/>
                  <a:gd name="T12" fmla="*/ 467 w 21600"/>
                  <a:gd name="T13" fmla="*/ 0 h 21600"/>
                  <a:gd name="T14" fmla="*/ 46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81" y="0"/>
                    </a:moveTo>
                    <a:lnTo>
                      <a:pt x="0" y="3353"/>
                    </a:lnTo>
                    <a:lnTo>
                      <a:pt x="0" y="21600"/>
                    </a:lnTo>
                    <a:lnTo>
                      <a:pt x="19419" y="21600"/>
                    </a:lnTo>
                    <a:lnTo>
                      <a:pt x="21600" y="18247"/>
                    </a:lnTo>
                    <a:lnTo>
                      <a:pt x="21600" y="0"/>
                    </a:lnTo>
                    <a:lnTo>
                      <a:pt x="2181" y="0"/>
                    </a:lnTo>
                    <a:close/>
                    <a:moveTo>
                      <a:pt x="2181" y="0"/>
                    </a:moveTo>
                  </a:path>
                </a:pathLst>
              </a:custGeom>
              <a:solidFill>
                <a:srgbClr val="FF6600"/>
              </a:solidFill>
              <a:ln w="9525" cap="flat">
                <a:solidFill>
                  <a:srgbClr val="000000"/>
                </a:solidFill>
                <a:prstDash val="solid"/>
                <a:miter lim="800000"/>
                <a:headEnd type="none" w="med" len="med"/>
                <a:tailEnd type="none" w="med" len="med"/>
              </a:ln>
            </p:spPr>
            <p:txBody>
              <a:bodyPr lIns="0" tIns="0" rIns="0" bIns="0"/>
              <a:lstStyle/>
              <a:p>
                <a:endParaRPr lang="en-US"/>
              </a:p>
            </p:txBody>
          </p:sp>
          <p:sp>
            <p:nvSpPr>
              <p:cNvPr id="45065" name="AutoShape 5"/>
              <p:cNvSpPr>
                <a:spLocks/>
              </p:cNvSpPr>
              <p:nvPr/>
            </p:nvSpPr>
            <p:spPr bwMode="auto">
              <a:xfrm>
                <a:off x="0" y="0"/>
                <a:ext cx="4624" cy="466"/>
              </a:xfrm>
              <a:custGeom>
                <a:avLst/>
                <a:gdLst>
                  <a:gd name="T0" fmla="*/ 467 w 21600"/>
                  <a:gd name="T1" fmla="*/ 0 h 21600"/>
                  <a:gd name="T2" fmla="*/ 0 w 21600"/>
                  <a:gd name="T3" fmla="*/ 466 h 21600"/>
                  <a:gd name="T4" fmla="*/ 4157 w 21600"/>
                  <a:gd name="T5" fmla="*/ 466 h 21600"/>
                  <a:gd name="T6" fmla="*/ 4624 w 21600"/>
                  <a:gd name="T7" fmla="*/ 0 h 21600"/>
                  <a:gd name="T8" fmla="*/ 467 w 21600"/>
                  <a:gd name="T9" fmla="*/ 0 h 21600"/>
                  <a:gd name="T10" fmla="*/ 46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81" y="0"/>
                    </a:moveTo>
                    <a:lnTo>
                      <a:pt x="0" y="21600"/>
                    </a:lnTo>
                    <a:lnTo>
                      <a:pt x="19419" y="21600"/>
                    </a:lnTo>
                    <a:lnTo>
                      <a:pt x="21600" y="0"/>
                    </a:lnTo>
                    <a:lnTo>
                      <a:pt x="2181" y="0"/>
                    </a:lnTo>
                    <a:close/>
                    <a:moveTo>
                      <a:pt x="2181" y="0"/>
                    </a:moveTo>
                  </a:path>
                </a:pathLst>
              </a:custGeom>
              <a:solidFill>
                <a:srgbClr val="FF8433"/>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45066" name="AutoShape 6"/>
              <p:cNvSpPr>
                <a:spLocks/>
              </p:cNvSpPr>
              <p:nvPr/>
            </p:nvSpPr>
            <p:spPr bwMode="auto">
              <a:xfrm>
                <a:off x="4157" y="0"/>
                <a:ext cx="467" cy="3008"/>
              </a:xfrm>
              <a:custGeom>
                <a:avLst/>
                <a:gdLst>
                  <a:gd name="T0" fmla="*/ 0 w 21600"/>
                  <a:gd name="T1" fmla="*/ 467 h 21600"/>
                  <a:gd name="T2" fmla="*/ 0 w 21600"/>
                  <a:gd name="T3" fmla="*/ 3008 h 21600"/>
                  <a:gd name="T4" fmla="*/ 467 w 21600"/>
                  <a:gd name="T5" fmla="*/ 2541 h 21600"/>
                  <a:gd name="T6" fmla="*/ 467 w 21600"/>
                  <a:gd name="T7" fmla="*/ 0 h 21600"/>
                  <a:gd name="T8" fmla="*/ 0 w 21600"/>
                  <a:gd name="T9" fmla="*/ 467 h 21600"/>
                  <a:gd name="T10" fmla="*/ 0 w 21600"/>
                  <a:gd name="T11" fmla="*/ 4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353"/>
                    </a:moveTo>
                    <a:lnTo>
                      <a:pt x="0" y="21600"/>
                    </a:lnTo>
                    <a:lnTo>
                      <a:pt x="21600" y="18247"/>
                    </a:lnTo>
                    <a:lnTo>
                      <a:pt x="21600" y="0"/>
                    </a:lnTo>
                    <a:lnTo>
                      <a:pt x="0" y="3353"/>
                    </a:lnTo>
                    <a:close/>
                    <a:moveTo>
                      <a:pt x="0" y="3353"/>
                    </a:moveTo>
                  </a:path>
                </a:pathLst>
              </a:custGeom>
              <a:solidFill>
                <a:srgbClr val="CC5100"/>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45067" name="AutoShape 7"/>
              <p:cNvSpPr>
                <a:spLocks/>
              </p:cNvSpPr>
              <p:nvPr/>
            </p:nvSpPr>
            <p:spPr bwMode="auto">
              <a:xfrm>
                <a:off x="0" y="0"/>
                <a:ext cx="4624" cy="3008"/>
              </a:xfrm>
              <a:custGeom>
                <a:avLst/>
                <a:gdLst>
                  <a:gd name="T0" fmla="*/ 0 w 21600"/>
                  <a:gd name="T1" fmla="*/ 467 h 21600"/>
                  <a:gd name="T2" fmla="*/ 4157 w 21600"/>
                  <a:gd name="T3" fmla="*/ 467 h 21600"/>
                  <a:gd name="T4" fmla="*/ 4624 w 21600"/>
                  <a:gd name="T5" fmla="*/ 0 h 21600"/>
                  <a:gd name="T6" fmla="*/ 4157 w 21600"/>
                  <a:gd name="T7" fmla="*/ 467 h 21600"/>
                  <a:gd name="T8" fmla="*/ 4157 w 21600"/>
                  <a:gd name="T9" fmla="*/ 3008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3353"/>
                    </a:moveTo>
                    <a:lnTo>
                      <a:pt x="19419" y="3353"/>
                    </a:lnTo>
                    <a:lnTo>
                      <a:pt x="21600" y="0"/>
                    </a:lnTo>
                    <a:moveTo>
                      <a:pt x="19419" y="3353"/>
                    </a:moveTo>
                    <a:lnTo>
                      <a:pt x="19419" y="21600"/>
                    </a:lnTo>
                  </a:path>
                </a:pathLst>
              </a:custGeom>
              <a:noFill/>
              <a:ln w="9525" cap="flat">
                <a:solidFill>
                  <a:srgbClr val="00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45062" name="Rectangle 9"/>
            <p:cNvSpPr>
              <a:spLocks/>
            </p:cNvSpPr>
            <p:nvPr/>
          </p:nvSpPr>
          <p:spPr bwMode="auto">
            <a:xfrm>
              <a:off x="46" y="536"/>
              <a:ext cx="2448" cy="2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r>
                <a:rPr lang="en-US" sz="1400" dirty="0">
                  <a:solidFill>
                    <a:srgbClr val="FFFFFF"/>
                  </a:solidFill>
                  <a:latin typeface="Comic Sans MS Bold" charset="0"/>
                  <a:ea typeface="ＭＳ Ｐゴシック" charset="0"/>
                  <a:cs typeface="ＭＳ Ｐゴシック" charset="0"/>
                  <a:sym typeface="Comic Sans MS Bold" charset="0"/>
                </a:rPr>
                <a:t>•	</a:t>
              </a:r>
              <a:r>
                <a:rPr lang="en-US" sz="1400" dirty="0">
                  <a:solidFill>
                    <a:srgbClr val="FFFFFF"/>
                  </a:solidFill>
                  <a:latin typeface="Trebuchet MS Bold" charset="0"/>
                  <a:ea typeface="ＭＳ Ｐゴシック" charset="0"/>
                  <a:cs typeface="ＭＳ Ｐゴシック" charset="0"/>
                  <a:sym typeface="Trebuchet MS Bold" charset="0"/>
                </a:rPr>
                <a:t>gravity</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systems</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interaction</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planning</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diversity</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patterns</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problem-solving</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weight</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discovery</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force</a:t>
              </a:r>
            </a:p>
          </p:txBody>
        </p:sp>
        <p:sp>
          <p:nvSpPr>
            <p:cNvPr id="45063" name="Rectangle 10"/>
            <p:cNvSpPr>
              <a:spLocks/>
            </p:cNvSpPr>
            <p:nvPr/>
          </p:nvSpPr>
          <p:spPr bwMode="auto">
            <a:xfrm>
              <a:off x="1894" y="536"/>
              <a:ext cx="1920" cy="2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r>
                <a:rPr lang="en-US" sz="1400" dirty="0">
                  <a:solidFill>
                    <a:srgbClr val="FFFFFF"/>
                  </a:solidFill>
                  <a:latin typeface="Comic Sans MS Bold" charset="0"/>
                  <a:ea typeface="ＭＳ Ｐゴシック" charset="0"/>
                  <a:cs typeface="ＭＳ Ｐゴシック" charset="0"/>
                  <a:sym typeface="Comic Sans MS Bold" charset="0"/>
                </a:rPr>
                <a:t>•	</a:t>
              </a:r>
              <a:r>
                <a:rPr lang="en-US" sz="1400" dirty="0">
                  <a:solidFill>
                    <a:srgbClr val="FFFFFF"/>
                  </a:solidFill>
                  <a:latin typeface="Trebuchet MS Bold" charset="0"/>
                  <a:ea typeface="ＭＳ Ｐゴシック" charset="0"/>
                  <a:cs typeface="ＭＳ Ｐゴシック" charset="0"/>
                  <a:sym typeface="Trebuchet MS Bold" charset="0"/>
                </a:rPr>
                <a:t>balance</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stability</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observation</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cause and effect</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inductive thinking</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experimentation</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interdependence</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properties of matter</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inclined plane</a:t>
              </a:r>
            </a:p>
            <a:p>
              <a:pPr marL="39688"/>
              <a:endParaRPr lang="en-US" sz="1400" dirty="0">
                <a:solidFill>
                  <a:srgbClr val="FFFFFF"/>
                </a:solidFill>
                <a:latin typeface="Trebuchet MS Bold" charset="0"/>
                <a:ea typeface="ＭＳ Ｐゴシック" charset="0"/>
                <a:cs typeface="ＭＳ Ｐゴシック" charset="0"/>
                <a:sym typeface="Trebuchet MS Bold" charset="0"/>
              </a:endParaRPr>
            </a:p>
            <a:p>
              <a:pPr marL="39688"/>
              <a:r>
                <a:rPr lang="en-US" sz="1400" dirty="0">
                  <a:solidFill>
                    <a:srgbClr val="FFFFFF"/>
                  </a:solidFill>
                  <a:latin typeface="Trebuchet MS Bold" charset="0"/>
                  <a:ea typeface="ＭＳ Ｐゴシック" charset="0"/>
                  <a:cs typeface="ＭＳ Ｐゴシック" charset="0"/>
                  <a:sym typeface="Trebuchet MS Bold" charset="0"/>
                </a:rPr>
                <a:t>•	creative thinking</a:t>
              </a:r>
            </a:p>
          </p:txBody>
        </p:sp>
      </p:grpSp>
    </p:spTree>
    <p:extLst>
      <p:ext uri="{BB962C8B-B14F-4D97-AF65-F5344CB8AC3E}">
        <p14:creationId xmlns:p14="http://schemas.microsoft.com/office/powerpoint/2010/main" val="228385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rIns="132080"/>
          <a:lstStyle/>
          <a:p>
            <a:pPr indent="0" eaLnBrk="1" hangingPunct="1">
              <a:defRPr/>
            </a:pPr>
            <a:r>
              <a:rPr lang="en-US" sz="3800" dirty="0" smtClean="0">
                <a:latin typeface="+mn-lt"/>
                <a:cs typeface="Trebuchet MS Bold" charset="0"/>
                <a:sym typeface="Trebuchet MS Bold" charset="0"/>
              </a:rPr>
              <a:t>Physical Development</a:t>
            </a:r>
            <a:endParaRPr lang="en-US" sz="3800" dirty="0" smtClean="0">
              <a:latin typeface="+mn-lt"/>
              <a:ea typeface="PingFang SC Semibold" charset="0"/>
              <a:cs typeface="PingFang SC Semibold" charset="0"/>
              <a:sym typeface="Trebuchet MS Bold" charset="0"/>
            </a:endParaRPr>
          </a:p>
        </p:txBody>
      </p:sp>
      <p:sp>
        <p:nvSpPr>
          <p:cNvPr id="48131" name="Rectangle 3"/>
          <p:cNvSpPr>
            <a:spLocks/>
          </p:cNvSpPr>
          <p:nvPr/>
        </p:nvSpPr>
        <p:spPr bwMode="auto">
          <a:xfrm>
            <a:off x="1143000" y="6248400"/>
            <a:ext cx="63912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r>
              <a:rPr lang="en-US" sz="1000">
                <a:solidFill>
                  <a:schemeClr val="tx1"/>
                </a:solidFill>
                <a:latin typeface="Trebuchet MS Bold Italic" charset="0"/>
                <a:ea typeface="ＭＳ Ｐゴシック" charset="0"/>
                <a:cs typeface="ＭＳ Ｐゴシック" charset="0"/>
                <a:sym typeface="Trebuchet MS Bold Italic" charset="0"/>
              </a:rPr>
              <a:t>Source: The Block Book Revised Edition: Hirsch, Elizabeth S.,: Washington D.C. : NAEYC 1984</a:t>
            </a:r>
          </a:p>
        </p:txBody>
      </p:sp>
      <p:grpSp>
        <p:nvGrpSpPr>
          <p:cNvPr id="48132" name="Group 15"/>
          <p:cNvGrpSpPr>
            <a:grpSpLocks/>
          </p:cNvGrpSpPr>
          <p:nvPr/>
        </p:nvGrpSpPr>
        <p:grpSpPr bwMode="auto">
          <a:xfrm>
            <a:off x="1217613" y="1606163"/>
            <a:ext cx="6326187" cy="4527937"/>
            <a:chOff x="0" y="0"/>
            <a:chExt cx="3984" cy="3000"/>
          </a:xfrm>
        </p:grpSpPr>
        <p:grpSp>
          <p:nvGrpSpPr>
            <p:cNvPr id="48133" name="Group 8"/>
            <p:cNvGrpSpPr>
              <a:grpSpLocks/>
            </p:cNvGrpSpPr>
            <p:nvPr/>
          </p:nvGrpSpPr>
          <p:grpSpPr bwMode="auto">
            <a:xfrm>
              <a:off x="0" y="0"/>
              <a:ext cx="3984" cy="3000"/>
              <a:chOff x="0" y="0"/>
              <a:chExt cx="3984" cy="3000"/>
            </a:xfrm>
          </p:grpSpPr>
          <p:sp>
            <p:nvSpPr>
              <p:cNvPr id="48140" name="AutoShape 4"/>
              <p:cNvSpPr>
                <a:spLocks/>
              </p:cNvSpPr>
              <p:nvPr/>
            </p:nvSpPr>
            <p:spPr bwMode="auto">
              <a:xfrm>
                <a:off x="0" y="0"/>
                <a:ext cx="3984" cy="3000"/>
              </a:xfrm>
              <a:custGeom>
                <a:avLst/>
                <a:gdLst>
                  <a:gd name="T0" fmla="*/ 466 w 21600"/>
                  <a:gd name="T1" fmla="*/ 0 h 21600"/>
                  <a:gd name="T2" fmla="*/ 0 w 21600"/>
                  <a:gd name="T3" fmla="*/ 466 h 21600"/>
                  <a:gd name="T4" fmla="*/ 0 w 21600"/>
                  <a:gd name="T5" fmla="*/ 3000 h 21600"/>
                  <a:gd name="T6" fmla="*/ 3518 w 21600"/>
                  <a:gd name="T7" fmla="*/ 3000 h 21600"/>
                  <a:gd name="T8" fmla="*/ 3984 w 21600"/>
                  <a:gd name="T9" fmla="*/ 2534 h 21600"/>
                  <a:gd name="T10" fmla="*/ 3984 w 21600"/>
                  <a:gd name="T11" fmla="*/ 0 h 21600"/>
                  <a:gd name="T12" fmla="*/ 466 w 21600"/>
                  <a:gd name="T13" fmla="*/ 0 h 21600"/>
                  <a:gd name="T14" fmla="*/ 466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525" y="0"/>
                    </a:moveTo>
                    <a:lnTo>
                      <a:pt x="0" y="3353"/>
                    </a:lnTo>
                    <a:lnTo>
                      <a:pt x="0" y="21600"/>
                    </a:lnTo>
                    <a:lnTo>
                      <a:pt x="19075" y="21600"/>
                    </a:lnTo>
                    <a:lnTo>
                      <a:pt x="21600" y="18247"/>
                    </a:lnTo>
                    <a:lnTo>
                      <a:pt x="21600" y="0"/>
                    </a:lnTo>
                    <a:lnTo>
                      <a:pt x="2525" y="0"/>
                    </a:lnTo>
                    <a:close/>
                    <a:moveTo>
                      <a:pt x="2525" y="0"/>
                    </a:moveTo>
                  </a:path>
                </a:pathLst>
              </a:custGeom>
              <a:solidFill>
                <a:srgbClr val="99CCFF"/>
              </a:solidFill>
              <a:ln w="9525" cap="flat">
                <a:solidFill>
                  <a:srgbClr val="000000"/>
                </a:solidFill>
                <a:prstDash val="solid"/>
                <a:miter lim="800000"/>
                <a:headEnd type="none" w="med" len="med"/>
                <a:tailEnd type="none" w="med" len="med"/>
              </a:ln>
            </p:spPr>
            <p:txBody>
              <a:bodyPr lIns="0" tIns="0" rIns="0" bIns="0"/>
              <a:lstStyle/>
              <a:p>
                <a:endParaRPr lang="en-US"/>
              </a:p>
            </p:txBody>
          </p:sp>
          <p:sp>
            <p:nvSpPr>
              <p:cNvPr id="48141" name="AutoShape 5"/>
              <p:cNvSpPr>
                <a:spLocks/>
              </p:cNvSpPr>
              <p:nvPr/>
            </p:nvSpPr>
            <p:spPr bwMode="auto">
              <a:xfrm>
                <a:off x="0" y="0"/>
                <a:ext cx="3984" cy="465"/>
              </a:xfrm>
              <a:custGeom>
                <a:avLst/>
                <a:gdLst>
                  <a:gd name="T0" fmla="*/ 466 w 21600"/>
                  <a:gd name="T1" fmla="*/ 0 h 21600"/>
                  <a:gd name="T2" fmla="*/ 0 w 21600"/>
                  <a:gd name="T3" fmla="*/ 465 h 21600"/>
                  <a:gd name="T4" fmla="*/ 3518 w 21600"/>
                  <a:gd name="T5" fmla="*/ 465 h 21600"/>
                  <a:gd name="T6" fmla="*/ 3984 w 21600"/>
                  <a:gd name="T7" fmla="*/ 0 h 21600"/>
                  <a:gd name="T8" fmla="*/ 466 w 21600"/>
                  <a:gd name="T9" fmla="*/ 0 h 21600"/>
                  <a:gd name="T10" fmla="*/ 466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525" y="0"/>
                    </a:moveTo>
                    <a:lnTo>
                      <a:pt x="0" y="21600"/>
                    </a:lnTo>
                    <a:lnTo>
                      <a:pt x="19075" y="21600"/>
                    </a:lnTo>
                    <a:lnTo>
                      <a:pt x="21600" y="0"/>
                    </a:lnTo>
                    <a:lnTo>
                      <a:pt x="2525" y="0"/>
                    </a:lnTo>
                    <a:close/>
                    <a:moveTo>
                      <a:pt x="2525" y="0"/>
                    </a:moveTo>
                  </a:path>
                </a:pathLst>
              </a:custGeom>
              <a:solidFill>
                <a:srgbClr val="ADD6FF"/>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48142" name="AutoShape 6"/>
              <p:cNvSpPr>
                <a:spLocks/>
              </p:cNvSpPr>
              <p:nvPr/>
            </p:nvSpPr>
            <p:spPr bwMode="auto">
              <a:xfrm>
                <a:off x="3518" y="0"/>
                <a:ext cx="465" cy="3000"/>
              </a:xfrm>
              <a:custGeom>
                <a:avLst/>
                <a:gdLst>
                  <a:gd name="T0" fmla="*/ 0 w 21600"/>
                  <a:gd name="T1" fmla="*/ 466 h 21600"/>
                  <a:gd name="T2" fmla="*/ 0 w 21600"/>
                  <a:gd name="T3" fmla="*/ 3000 h 21600"/>
                  <a:gd name="T4" fmla="*/ 465 w 21600"/>
                  <a:gd name="T5" fmla="*/ 2534 h 21600"/>
                  <a:gd name="T6" fmla="*/ 465 w 21600"/>
                  <a:gd name="T7" fmla="*/ 0 h 21600"/>
                  <a:gd name="T8" fmla="*/ 0 w 21600"/>
                  <a:gd name="T9" fmla="*/ 466 h 21600"/>
                  <a:gd name="T10" fmla="*/ 0 w 21600"/>
                  <a:gd name="T11" fmla="*/ 46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353"/>
                    </a:moveTo>
                    <a:lnTo>
                      <a:pt x="0" y="21600"/>
                    </a:lnTo>
                    <a:lnTo>
                      <a:pt x="21600" y="18247"/>
                    </a:lnTo>
                    <a:lnTo>
                      <a:pt x="21600" y="0"/>
                    </a:lnTo>
                    <a:lnTo>
                      <a:pt x="0" y="3353"/>
                    </a:lnTo>
                    <a:close/>
                    <a:moveTo>
                      <a:pt x="0" y="3353"/>
                    </a:moveTo>
                  </a:path>
                </a:pathLst>
              </a:custGeom>
              <a:solidFill>
                <a:srgbClr val="7AA3CC"/>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48143" name="AutoShape 7"/>
              <p:cNvSpPr>
                <a:spLocks/>
              </p:cNvSpPr>
              <p:nvPr/>
            </p:nvSpPr>
            <p:spPr bwMode="auto">
              <a:xfrm>
                <a:off x="0" y="0"/>
                <a:ext cx="3984" cy="3000"/>
              </a:xfrm>
              <a:custGeom>
                <a:avLst/>
                <a:gdLst>
                  <a:gd name="T0" fmla="*/ 0 w 21600"/>
                  <a:gd name="T1" fmla="*/ 466 h 21600"/>
                  <a:gd name="T2" fmla="*/ 3518 w 21600"/>
                  <a:gd name="T3" fmla="*/ 466 h 21600"/>
                  <a:gd name="T4" fmla="*/ 3984 w 21600"/>
                  <a:gd name="T5" fmla="*/ 0 h 21600"/>
                  <a:gd name="T6" fmla="*/ 3518 w 21600"/>
                  <a:gd name="T7" fmla="*/ 466 h 21600"/>
                  <a:gd name="T8" fmla="*/ 3518 w 21600"/>
                  <a:gd name="T9" fmla="*/ 30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3353"/>
                    </a:moveTo>
                    <a:lnTo>
                      <a:pt x="19075" y="3353"/>
                    </a:lnTo>
                    <a:lnTo>
                      <a:pt x="21600" y="0"/>
                    </a:lnTo>
                    <a:moveTo>
                      <a:pt x="19075" y="3353"/>
                    </a:moveTo>
                    <a:lnTo>
                      <a:pt x="19075" y="21600"/>
                    </a:lnTo>
                  </a:path>
                </a:pathLst>
              </a:custGeom>
              <a:noFill/>
              <a:ln w="9525" cap="flat">
                <a:solidFill>
                  <a:srgbClr val="00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48134" name="Group 11"/>
            <p:cNvGrpSpPr>
              <a:grpSpLocks/>
            </p:cNvGrpSpPr>
            <p:nvPr/>
          </p:nvGrpSpPr>
          <p:grpSpPr bwMode="auto">
            <a:xfrm>
              <a:off x="56" y="516"/>
              <a:ext cx="3400" cy="808"/>
              <a:chOff x="0" y="0"/>
              <a:chExt cx="3400" cy="808"/>
            </a:xfrm>
          </p:grpSpPr>
          <p:sp>
            <p:nvSpPr>
              <p:cNvPr id="48138" name="Rectangle 9"/>
              <p:cNvSpPr>
                <a:spLocks/>
              </p:cNvSpPr>
              <p:nvPr/>
            </p:nvSpPr>
            <p:spPr bwMode="auto">
              <a:xfrm>
                <a:off x="0" y="0"/>
                <a:ext cx="3400" cy="801"/>
              </a:xfrm>
              <a:prstGeom prst="rect">
                <a:avLst/>
              </a:prstGeom>
              <a:solidFill>
                <a:srgbClr val="FFFFFF"/>
              </a:solidFill>
              <a:ln w="9525">
                <a:solidFill>
                  <a:srgbClr val="000000"/>
                </a:solidFill>
                <a:miter lim="800000"/>
                <a:headEnd/>
                <a:tailEnd/>
              </a:ln>
            </p:spPr>
            <p:txBody>
              <a:bodyPr lIns="0" tIns="0" rIns="0" bIns="0"/>
              <a:lstStyle/>
              <a:p>
                <a:endParaRPr lang="en-US"/>
              </a:p>
            </p:txBody>
          </p:sp>
          <p:sp>
            <p:nvSpPr>
              <p:cNvPr id="48139" name="Rectangle 10"/>
              <p:cNvSpPr>
                <a:spLocks/>
              </p:cNvSpPr>
              <p:nvPr/>
            </p:nvSpPr>
            <p:spPr bwMode="auto">
              <a:xfrm>
                <a:off x="0" y="0"/>
                <a:ext cx="3400" cy="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endParaRPr lang="en-US" sz="1400">
                  <a:solidFill>
                    <a:schemeClr val="tx1"/>
                  </a:solidFill>
                  <a:latin typeface="Comic Sans MS Bold" charset="0"/>
                  <a:ea typeface="ＭＳ Ｐゴシック" charset="0"/>
                  <a:cs typeface="ＭＳ Ｐゴシック" charset="0"/>
                  <a:sym typeface="Comic Sans MS Bold" charset="0"/>
                </a:endParaRPr>
              </a:p>
              <a:p>
                <a:pPr marL="39688" algn="ctr"/>
                <a:r>
                  <a:rPr lang="en-US" sz="1400">
                    <a:solidFill>
                      <a:schemeClr val="tx1"/>
                    </a:solidFill>
                    <a:latin typeface="Comic Sans MS Bold" charset="0"/>
                    <a:ea typeface="ＭＳ Ｐゴシック" charset="0"/>
                    <a:cs typeface="ＭＳ Ｐゴシック" charset="0"/>
                    <a:sym typeface="Comic Sans MS Bold" charset="0"/>
                  </a:rPr>
                  <a:t>SMALL MUSCLES</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visual perception</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finger control</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eye-hand coordination</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controlled hand manipulation</a:t>
                </a:r>
              </a:p>
            </p:txBody>
          </p:sp>
        </p:grpSp>
        <p:grpSp>
          <p:nvGrpSpPr>
            <p:cNvPr id="48135" name="Group 14"/>
            <p:cNvGrpSpPr>
              <a:grpSpLocks/>
            </p:cNvGrpSpPr>
            <p:nvPr/>
          </p:nvGrpSpPr>
          <p:grpSpPr bwMode="auto">
            <a:xfrm>
              <a:off x="64" y="1580"/>
              <a:ext cx="3392" cy="1161"/>
              <a:chOff x="0" y="0"/>
              <a:chExt cx="3392" cy="1161"/>
            </a:xfrm>
          </p:grpSpPr>
          <p:sp>
            <p:nvSpPr>
              <p:cNvPr id="48136" name="Rectangle 12"/>
              <p:cNvSpPr>
                <a:spLocks/>
              </p:cNvSpPr>
              <p:nvPr/>
            </p:nvSpPr>
            <p:spPr bwMode="auto">
              <a:xfrm>
                <a:off x="0" y="0"/>
                <a:ext cx="3392" cy="1161"/>
              </a:xfrm>
              <a:prstGeom prst="rect">
                <a:avLst/>
              </a:prstGeom>
              <a:solidFill>
                <a:srgbClr val="FFFFFF"/>
              </a:solidFill>
              <a:ln w="9525">
                <a:solidFill>
                  <a:srgbClr val="000000"/>
                </a:solidFill>
                <a:miter lim="800000"/>
                <a:headEnd/>
                <a:tailEnd/>
              </a:ln>
            </p:spPr>
            <p:txBody>
              <a:bodyPr lIns="0" tIns="0" rIns="0" bIns="0"/>
              <a:lstStyle/>
              <a:p>
                <a:endParaRPr lang="en-US"/>
              </a:p>
            </p:txBody>
          </p:sp>
          <p:sp>
            <p:nvSpPr>
              <p:cNvPr id="48137" name="Rectangle 13"/>
              <p:cNvSpPr>
                <a:spLocks/>
              </p:cNvSpPr>
              <p:nvPr/>
            </p:nvSpPr>
            <p:spPr bwMode="auto">
              <a:xfrm>
                <a:off x="0" y="0"/>
                <a:ext cx="3392" cy="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endParaRPr lang="en-US" sz="1400">
                  <a:solidFill>
                    <a:schemeClr val="tx1"/>
                  </a:solidFill>
                  <a:latin typeface="Comic Sans MS Bold" charset="0"/>
                  <a:ea typeface="ＭＳ Ｐゴシック" charset="0"/>
                  <a:cs typeface="ＭＳ Ｐゴシック" charset="0"/>
                  <a:sym typeface="Comic Sans MS Bold" charset="0"/>
                </a:endParaRPr>
              </a:p>
              <a:p>
                <a:pPr marL="39688" algn="ctr"/>
                <a:r>
                  <a:rPr lang="en-US" sz="1400">
                    <a:solidFill>
                      <a:schemeClr val="tx1"/>
                    </a:solidFill>
                    <a:latin typeface="Comic Sans MS Bold" charset="0"/>
                    <a:ea typeface="ＭＳ Ｐゴシック" charset="0"/>
                    <a:cs typeface="ＭＳ Ｐゴシック" charset="0"/>
                    <a:sym typeface="Comic Sans MS Bold" charset="0"/>
                  </a:rPr>
                  <a:t>LARGE MUSCLES</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sides of body working together</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bending</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moving through space</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body awareness</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squatting</a:t>
                </a:r>
              </a:p>
              <a:p>
                <a:pPr marL="39688">
                  <a:lnSpc>
                    <a:spcPct val="85000"/>
                  </a:lnSpc>
                  <a:buClr>
                    <a:srgbClr val="58595B"/>
                  </a:buClr>
                  <a:buSzPct val="125000"/>
                  <a:buFont typeface="Comic Sans MS" charset="0"/>
                  <a:buChar char="o"/>
                </a:pPr>
                <a:r>
                  <a:rPr lang="en-US" sz="1400">
                    <a:solidFill>
                      <a:schemeClr val="tx1"/>
                    </a:solidFill>
                    <a:latin typeface="Comic Sans MS Bold" charset="0"/>
                    <a:ea typeface="ＭＳ Ｐゴシック" charset="0"/>
                    <a:cs typeface="ＭＳ Ｐゴシック" charset="0"/>
                    <a:sym typeface="Comic Sans MS Bold" charset="0"/>
                  </a:rPr>
                  <a:t> balance</a:t>
                </a:r>
              </a:p>
            </p:txBody>
          </p:sp>
        </p:grpSp>
      </p:grpSp>
    </p:spTree>
    <p:extLst>
      <p:ext uri="{BB962C8B-B14F-4D97-AF65-F5344CB8AC3E}">
        <p14:creationId xmlns:p14="http://schemas.microsoft.com/office/powerpoint/2010/main" val="2043181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rIns="132080"/>
          <a:lstStyle/>
          <a:p>
            <a:pPr indent="0" eaLnBrk="1" hangingPunct="1">
              <a:defRPr/>
            </a:pPr>
            <a:r>
              <a:rPr lang="en-US" sz="3200" dirty="0" smtClean="0">
                <a:cs typeface="Trebuchet MS Bold" charset="0"/>
                <a:sym typeface="Trebuchet MS Bold" charset="0"/>
              </a:rPr>
              <a:t>Social-Emotional</a:t>
            </a:r>
            <a:endParaRPr lang="en-US" sz="3200" dirty="0" smtClean="0">
              <a:ea typeface="PingFang SC Semibold" charset="0"/>
              <a:cs typeface="PingFang SC Semibold" charset="0"/>
              <a:sym typeface="Trebuchet MS Bold" charset="0"/>
            </a:endParaRPr>
          </a:p>
        </p:txBody>
      </p:sp>
      <p:sp>
        <p:nvSpPr>
          <p:cNvPr id="50179" name="Rectangle 3"/>
          <p:cNvSpPr>
            <a:spLocks/>
          </p:cNvSpPr>
          <p:nvPr/>
        </p:nvSpPr>
        <p:spPr bwMode="auto">
          <a:xfrm>
            <a:off x="1143000" y="6248400"/>
            <a:ext cx="60325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r>
              <a:rPr lang="en-US" sz="1000">
                <a:solidFill>
                  <a:schemeClr val="tx1"/>
                </a:solidFill>
                <a:latin typeface="Trebuchet MS Bold Italic" charset="0"/>
                <a:ea typeface="ＭＳ Ｐゴシック" charset="0"/>
                <a:cs typeface="ＭＳ Ｐゴシック" charset="0"/>
                <a:sym typeface="Trebuchet MS Bold Italic" charset="0"/>
              </a:rPr>
              <a:t>Source: The Block Book Revised Edition: Hirsch, Elizabeth S.,: Washington D.C. : NAEYC 1984</a:t>
            </a:r>
          </a:p>
        </p:txBody>
      </p:sp>
      <p:grpSp>
        <p:nvGrpSpPr>
          <p:cNvPr id="50180" name="Group 15"/>
          <p:cNvGrpSpPr>
            <a:grpSpLocks/>
          </p:cNvGrpSpPr>
          <p:nvPr/>
        </p:nvGrpSpPr>
        <p:grpSpPr bwMode="auto">
          <a:xfrm>
            <a:off x="1143000" y="1765190"/>
            <a:ext cx="6553200" cy="4330810"/>
            <a:chOff x="0" y="0"/>
            <a:chExt cx="4128" cy="3024"/>
          </a:xfrm>
        </p:grpSpPr>
        <p:grpSp>
          <p:nvGrpSpPr>
            <p:cNvPr id="50181" name="Group 8"/>
            <p:cNvGrpSpPr>
              <a:grpSpLocks/>
            </p:cNvGrpSpPr>
            <p:nvPr/>
          </p:nvGrpSpPr>
          <p:grpSpPr bwMode="auto">
            <a:xfrm>
              <a:off x="0" y="0"/>
              <a:ext cx="4128" cy="3024"/>
              <a:chOff x="0" y="0"/>
              <a:chExt cx="4128" cy="3024"/>
            </a:xfrm>
          </p:grpSpPr>
          <p:sp>
            <p:nvSpPr>
              <p:cNvPr id="50188" name="AutoShape 4"/>
              <p:cNvSpPr>
                <a:spLocks/>
              </p:cNvSpPr>
              <p:nvPr/>
            </p:nvSpPr>
            <p:spPr bwMode="auto">
              <a:xfrm>
                <a:off x="0" y="0"/>
                <a:ext cx="4128" cy="3024"/>
              </a:xfrm>
              <a:custGeom>
                <a:avLst/>
                <a:gdLst>
                  <a:gd name="T0" fmla="*/ 469 w 21600"/>
                  <a:gd name="T1" fmla="*/ 0 h 21600"/>
                  <a:gd name="T2" fmla="*/ 0 w 21600"/>
                  <a:gd name="T3" fmla="*/ 469 h 21600"/>
                  <a:gd name="T4" fmla="*/ 0 w 21600"/>
                  <a:gd name="T5" fmla="*/ 3024 h 21600"/>
                  <a:gd name="T6" fmla="*/ 3659 w 21600"/>
                  <a:gd name="T7" fmla="*/ 3024 h 21600"/>
                  <a:gd name="T8" fmla="*/ 4128 w 21600"/>
                  <a:gd name="T9" fmla="*/ 2555 h 21600"/>
                  <a:gd name="T10" fmla="*/ 4128 w 21600"/>
                  <a:gd name="T11" fmla="*/ 0 h 21600"/>
                  <a:gd name="T12" fmla="*/ 469 w 21600"/>
                  <a:gd name="T13" fmla="*/ 0 h 21600"/>
                  <a:gd name="T14" fmla="*/ 46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456" y="0"/>
                    </a:moveTo>
                    <a:lnTo>
                      <a:pt x="0" y="3353"/>
                    </a:lnTo>
                    <a:lnTo>
                      <a:pt x="0" y="21600"/>
                    </a:lnTo>
                    <a:lnTo>
                      <a:pt x="19144" y="21600"/>
                    </a:lnTo>
                    <a:lnTo>
                      <a:pt x="21600" y="18247"/>
                    </a:lnTo>
                    <a:lnTo>
                      <a:pt x="21600" y="0"/>
                    </a:lnTo>
                    <a:lnTo>
                      <a:pt x="2456" y="0"/>
                    </a:lnTo>
                    <a:close/>
                    <a:moveTo>
                      <a:pt x="2456" y="0"/>
                    </a:moveTo>
                  </a:path>
                </a:pathLst>
              </a:custGeom>
              <a:solidFill>
                <a:srgbClr val="FFFF99"/>
              </a:solidFill>
              <a:ln w="9525" cap="flat">
                <a:solidFill>
                  <a:srgbClr val="000000"/>
                </a:solidFill>
                <a:prstDash val="solid"/>
                <a:miter lim="800000"/>
                <a:headEnd type="none" w="med" len="med"/>
                <a:tailEnd type="none" w="med" len="med"/>
              </a:ln>
            </p:spPr>
            <p:txBody>
              <a:bodyPr lIns="0" tIns="0" rIns="0" bIns="0"/>
              <a:lstStyle/>
              <a:p>
                <a:endParaRPr lang="en-US"/>
              </a:p>
            </p:txBody>
          </p:sp>
          <p:sp>
            <p:nvSpPr>
              <p:cNvPr id="50189" name="AutoShape 5"/>
              <p:cNvSpPr>
                <a:spLocks/>
              </p:cNvSpPr>
              <p:nvPr/>
            </p:nvSpPr>
            <p:spPr bwMode="auto">
              <a:xfrm>
                <a:off x="0" y="0"/>
                <a:ext cx="4128" cy="469"/>
              </a:xfrm>
              <a:custGeom>
                <a:avLst/>
                <a:gdLst>
                  <a:gd name="T0" fmla="*/ 469 w 21600"/>
                  <a:gd name="T1" fmla="*/ 0 h 21600"/>
                  <a:gd name="T2" fmla="*/ 0 w 21600"/>
                  <a:gd name="T3" fmla="*/ 469 h 21600"/>
                  <a:gd name="T4" fmla="*/ 3659 w 21600"/>
                  <a:gd name="T5" fmla="*/ 469 h 21600"/>
                  <a:gd name="T6" fmla="*/ 4128 w 21600"/>
                  <a:gd name="T7" fmla="*/ 0 h 21600"/>
                  <a:gd name="T8" fmla="*/ 469 w 21600"/>
                  <a:gd name="T9" fmla="*/ 0 h 21600"/>
                  <a:gd name="T10" fmla="*/ 469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56" y="0"/>
                    </a:moveTo>
                    <a:lnTo>
                      <a:pt x="0" y="21600"/>
                    </a:lnTo>
                    <a:lnTo>
                      <a:pt x="19144" y="21600"/>
                    </a:lnTo>
                    <a:lnTo>
                      <a:pt x="21600" y="0"/>
                    </a:lnTo>
                    <a:lnTo>
                      <a:pt x="2456" y="0"/>
                    </a:lnTo>
                    <a:close/>
                    <a:moveTo>
                      <a:pt x="2456" y="0"/>
                    </a:moveTo>
                  </a:path>
                </a:pathLst>
              </a:custGeom>
              <a:solidFill>
                <a:srgbClr val="FFFFAD"/>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50190" name="AutoShape 6"/>
              <p:cNvSpPr>
                <a:spLocks/>
              </p:cNvSpPr>
              <p:nvPr/>
            </p:nvSpPr>
            <p:spPr bwMode="auto">
              <a:xfrm>
                <a:off x="3658" y="0"/>
                <a:ext cx="470" cy="3024"/>
              </a:xfrm>
              <a:custGeom>
                <a:avLst/>
                <a:gdLst>
                  <a:gd name="T0" fmla="*/ 0 w 21600"/>
                  <a:gd name="T1" fmla="*/ 469 h 21600"/>
                  <a:gd name="T2" fmla="*/ 0 w 21600"/>
                  <a:gd name="T3" fmla="*/ 3024 h 21600"/>
                  <a:gd name="T4" fmla="*/ 470 w 21600"/>
                  <a:gd name="T5" fmla="*/ 2555 h 21600"/>
                  <a:gd name="T6" fmla="*/ 470 w 21600"/>
                  <a:gd name="T7" fmla="*/ 0 h 21600"/>
                  <a:gd name="T8" fmla="*/ 0 w 21600"/>
                  <a:gd name="T9" fmla="*/ 469 h 21600"/>
                  <a:gd name="T10" fmla="*/ 0 w 21600"/>
                  <a:gd name="T11" fmla="*/ 46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353"/>
                    </a:moveTo>
                    <a:lnTo>
                      <a:pt x="0" y="21600"/>
                    </a:lnTo>
                    <a:lnTo>
                      <a:pt x="21600" y="18247"/>
                    </a:lnTo>
                    <a:lnTo>
                      <a:pt x="21600" y="0"/>
                    </a:lnTo>
                    <a:lnTo>
                      <a:pt x="0" y="3353"/>
                    </a:lnTo>
                    <a:close/>
                    <a:moveTo>
                      <a:pt x="0" y="3353"/>
                    </a:moveTo>
                  </a:path>
                </a:pathLst>
              </a:custGeom>
              <a:solidFill>
                <a:srgbClr val="CCCC7A"/>
              </a:solidFill>
              <a:ln>
                <a:noFill/>
              </a:ln>
              <a:extLs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lIns="0" tIns="0" rIns="0" bIns="0"/>
              <a:lstStyle/>
              <a:p>
                <a:endParaRPr lang="en-US"/>
              </a:p>
            </p:txBody>
          </p:sp>
          <p:sp>
            <p:nvSpPr>
              <p:cNvPr id="50191" name="AutoShape 7"/>
              <p:cNvSpPr>
                <a:spLocks/>
              </p:cNvSpPr>
              <p:nvPr/>
            </p:nvSpPr>
            <p:spPr bwMode="auto">
              <a:xfrm>
                <a:off x="0" y="0"/>
                <a:ext cx="4128" cy="3024"/>
              </a:xfrm>
              <a:custGeom>
                <a:avLst/>
                <a:gdLst>
                  <a:gd name="T0" fmla="*/ 0 w 21600"/>
                  <a:gd name="T1" fmla="*/ 469 h 21600"/>
                  <a:gd name="T2" fmla="*/ 3659 w 21600"/>
                  <a:gd name="T3" fmla="*/ 469 h 21600"/>
                  <a:gd name="T4" fmla="*/ 4128 w 21600"/>
                  <a:gd name="T5" fmla="*/ 0 h 21600"/>
                  <a:gd name="T6" fmla="*/ 3659 w 21600"/>
                  <a:gd name="T7" fmla="*/ 469 h 21600"/>
                  <a:gd name="T8" fmla="*/ 3659 w 21600"/>
                  <a:gd name="T9" fmla="*/ 3024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3353"/>
                    </a:moveTo>
                    <a:lnTo>
                      <a:pt x="19144" y="3353"/>
                    </a:lnTo>
                    <a:lnTo>
                      <a:pt x="21600" y="0"/>
                    </a:lnTo>
                    <a:moveTo>
                      <a:pt x="19144" y="3353"/>
                    </a:moveTo>
                    <a:lnTo>
                      <a:pt x="19144" y="21600"/>
                    </a:lnTo>
                  </a:path>
                </a:pathLst>
              </a:custGeom>
              <a:noFill/>
              <a:ln w="9525" cap="flat">
                <a:solidFill>
                  <a:srgbClr val="00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50182" name="Group 11"/>
            <p:cNvGrpSpPr>
              <a:grpSpLocks/>
            </p:cNvGrpSpPr>
            <p:nvPr/>
          </p:nvGrpSpPr>
          <p:grpSpPr bwMode="auto">
            <a:xfrm>
              <a:off x="886" y="639"/>
              <a:ext cx="2073" cy="1298"/>
              <a:chOff x="0" y="0"/>
              <a:chExt cx="2072" cy="1298"/>
            </a:xfrm>
          </p:grpSpPr>
          <p:sp>
            <p:nvSpPr>
              <p:cNvPr id="50186" name="Rectangle 9"/>
              <p:cNvSpPr>
                <a:spLocks/>
              </p:cNvSpPr>
              <p:nvPr/>
            </p:nvSpPr>
            <p:spPr bwMode="auto">
              <a:xfrm>
                <a:off x="0" y="0"/>
                <a:ext cx="2072" cy="1298"/>
              </a:xfrm>
              <a:prstGeom prst="rect">
                <a:avLst/>
              </a:prstGeom>
              <a:solidFill>
                <a:srgbClr val="FFFFFF"/>
              </a:solidFill>
              <a:ln w="57150">
                <a:solidFill>
                  <a:schemeClr val="tx1"/>
                </a:solidFill>
                <a:miter lim="800000"/>
                <a:headEnd/>
                <a:tailEnd/>
              </a:ln>
            </p:spPr>
            <p:txBody>
              <a:bodyPr lIns="0" tIns="0" rIns="0" bIns="0"/>
              <a:lstStyle/>
              <a:p>
                <a:endParaRPr lang="en-US"/>
              </a:p>
            </p:txBody>
          </p:sp>
          <p:sp>
            <p:nvSpPr>
              <p:cNvPr id="50187" name="Rectangle 10"/>
              <p:cNvSpPr>
                <a:spLocks/>
              </p:cNvSpPr>
              <p:nvPr/>
            </p:nvSpPr>
            <p:spPr bwMode="auto">
              <a:xfrm>
                <a:off x="0" y="0"/>
                <a:ext cx="2072" cy="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439738"/>
                <a:r>
                  <a:rPr lang="en-US" sz="1400">
                    <a:solidFill>
                      <a:schemeClr val="tx1"/>
                    </a:solidFill>
                    <a:latin typeface="Trebuchet MS Bold" charset="0"/>
                    <a:ea typeface="ＭＳ Ｐゴシック" charset="0"/>
                    <a:cs typeface="ＭＳ Ｐゴシック" charset="0"/>
                    <a:sym typeface="Trebuchet MS Bold" charset="0"/>
                  </a:rPr>
                  <a:t>•	initiative</a:t>
                </a:r>
              </a:p>
              <a:p>
                <a:pPr marL="439738"/>
                <a:r>
                  <a:rPr lang="en-US" sz="1400">
                    <a:solidFill>
                      <a:schemeClr val="tx1"/>
                    </a:solidFill>
                    <a:latin typeface="Trebuchet MS Bold" charset="0"/>
                    <a:ea typeface="ＭＳ Ｐゴシック" charset="0"/>
                    <a:cs typeface="ＭＳ Ｐゴシック" charset="0"/>
                    <a:sym typeface="Trebuchet MS Bold" charset="0"/>
                  </a:rPr>
                  <a:t>•	autonomy</a:t>
                </a:r>
              </a:p>
              <a:p>
                <a:pPr marL="439738"/>
                <a:r>
                  <a:rPr lang="en-US" sz="1400">
                    <a:solidFill>
                      <a:schemeClr val="tx1"/>
                    </a:solidFill>
                    <a:latin typeface="Trebuchet MS Bold" charset="0"/>
                    <a:ea typeface="ＭＳ Ｐゴシック" charset="0"/>
                    <a:cs typeface="ＭＳ Ｐゴシック" charset="0"/>
                    <a:sym typeface="Trebuchet MS Bold" charset="0"/>
                  </a:rPr>
                  <a:t>•	role play</a:t>
                </a:r>
              </a:p>
              <a:p>
                <a:pPr marL="439738"/>
                <a:r>
                  <a:rPr lang="en-US" sz="1400">
                    <a:solidFill>
                      <a:schemeClr val="tx1"/>
                    </a:solidFill>
                    <a:latin typeface="Trebuchet MS Bold" charset="0"/>
                    <a:ea typeface="ＭＳ Ｐゴシック" charset="0"/>
                    <a:cs typeface="ＭＳ Ｐゴシック" charset="0"/>
                    <a:sym typeface="Trebuchet MS Bold" charset="0"/>
                  </a:rPr>
                  <a:t>•	clean-up</a:t>
                </a:r>
              </a:p>
              <a:p>
                <a:pPr marL="439738"/>
                <a:r>
                  <a:rPr lang="en-US" sz="1400">
                    <a:solidFill>
                      <a:schemeClr val="tx1"/>
                    </a:solidFill>
                    <a:latin typeface="Trebuchet MS Bold" charset="0"/>
                    <a:ea typeface="ＭＳ Ｐゴシック" charset="0"/>
                    <a:cs typeface="ＭＳ Ｐゴシック" charset="0"/>
                    <a:sym typeface="Trebuchet MS Bold" charset="0"/>
                  </a:rPr>
                  <a:t>•	taking risks</a:t>
                </a:r>
              </a:p>
              <a:p>
                <a:pPr marL="439738"/>
                <a:r>
                  <a:rPr lang="en-US" sz="1400">
                    <a:solidFill>
                      <a:schemeClr val="tx1"/>
                    </a:solidFill>
                    <a:latin typeface="Trebuchet MS Bold" charset="0"/>
                    <a:ea typeface="ＭＳ Ｐゴシック" charset="0"/>
                    <a:cs typeface="ＭＳ Ｐゴシック" charset="0"/>
                    <a:sym typeface="Trebuchet MS Bold" charset="0"/>
                  </a:rPr>
                  <a:t>•	cooperation</a:t>
                </a:r>
              </a:p>
              <a:p>
                <a:pPr marL="439738"/>
                <a:r>
                  <a:rPr lang="en-US" sz="1400">
                    <a:solidFill>
                      <a:schemeClr val="tx1"/>
                    </a:solidFill>
                    <a:latin typeface="Trebuchet MS Bold" charset="0"/>
                    <a:ea typeface="ＭＳ Ｐゴシック" charset="0"/>
                    <a:cs typeface="ＭＳ Ｐゴシック" charset="0"/>
                    <a:sym typeface="Trebuchet MS Bold" charset="0"/>
                  </a:rPr>
                  <a:t>•	responsibility</a:t>
                </a:r>
              </a:p>
              <a:p>
                <a:pPr marL="439738"/>
                <a:r>
                  <a:rPr lang="en-US" sz="1400">
                    <a:solidFill>
                      <a:schemeClr val="tx1"/>
                    </a:solidFill>
                    <a:latin typeface="Trebuchet MS Bold" charset="0"/>
                    <a:ea typeface="ＭＳ Ｐゴシック" charset="0"/>
                    <a:cs typeface="ＭＳ Ｐゴシック" charset="0"/>
                    <a:sym typeface="Trebuchet MS Bold" charset="0"/>
                  </a:rPr>
                  <a:t>•	group behavior</a:t>
                </a:r>
              </a:p>
              <a:p>
                <a:pPr marL="439738"/>
                <a:r>
                  <a:rPr lang="en-US" sz="1400">
                    <a:solidFill>
                      <a:schemeClr val="tx1"/>
                    </a:solidFill>
                    <a:latin typeface="Trebuchet MS Bold" charset="0"/>
                    <a:ea typeface="ＭＳ Ｐゴシック" charset="0"/>
                    <a:cs typeface="ＭＳ Ｐゴシック" charset="0"/>
                    <a:sym typeface="Trebuchet MS Bold" charset="0"/>
                  </a:rPr>
                  <a:t>•	make choices</a:t>
                </a:r>
              </a:p>
            </p:txBody>
          </p:sp>
        </p:grpSp>
        <p:grpSp>
          <p:nvGrpSpPr>
            <p:cNvPr id="50183" name="Group 14"/>
            <p:cNvGrpSpPr>
              <a:grpSpLocks/>
            </p:cNvGrpSpPr>
            <p:nvPr/>
          </p:nvGrpSpPr>
          <p:grpSpPr bwMode="auto">
            <a:xfrm>
              <a:off x="165" y="2179"/>
              <a:ext cx="3200" cy="629"/>
              <a:chOff x="0" y="0"/>
              <a:chExt cx="3200" cy="628"/>
            </a:xfrm>
          </p:grpSpPr>
          <p:sp>
            <p:nvSpPr>
              <p:cNvPr id="50184" name="Rectangle 12"/>
              <p:cNvSpPr>
                <a:spLocks/>
              </p:cNvSpPr>
              <p:nvPr/>
            </p:nvSpPr>
            <p:spPr bwMode="auto">
              <a:xfrm>
                <a:off x="0" y="0"/>
                <a:ext cx="3199" cy="628"/>
              </a:xfrm>
              <a:prstGeom prst="rect">
                <a:avLst/>
              </a:prstGeom>
              <a:solidFill>
                <a:srgbClr val="FFFFFF"/>
              </a:solidFill>
              <a:ln w="57150">
                <a:solidFill>
                  <a:schemeClr val="tx1"/>
                </a:solidFill>
                <a:miter lim="800000"/>
                <a:headEnd/>
                <a:tailEnd/>
              </a:ln>
            </p:spPr>
            <p:txBody>
              <a:bodyPr lIns="0" tIns="0" rIns="0" bIns="0"/>
              <a:lstStyle/>
              <a:p>
                <a:endParaRPr lang="en-US"/>
              </a:p>
            </p:txBody>
          </p:sp>
          <p:sp>
            <p:nvSpPr>
              <p:cNvPr id="50185" name="Rectangle 13"/>
              <p:cNvSpPr>
                <a:spLocks/>
              </p:cNvSpPr>
              <p:nvPr/>
            </p:nvSpPr>
            <p:spPr bwMode="auto">
              <a:xfrm>
                <a:off x="0" y="0"/>
                <a:ext cx="320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tabLst>
                    <a:tab pos="215900" algn="l"/>
                    <a:tab pos="952500" algn="l"/>
                  </a:tabLst>
                </a:pPr>
                <a:r>
                  <a:rPr lang="en-US" sz="1400">
                    <a:solidFill>
                      <a:schemeClr val="tx1"/>
                    </a:solidFill>
                    <a:latin typeface="Trebuchet MS Bold" charset="0"/>
                    <a:ea typeface="ＭＳ Ｐゴシック" charset="0"/>
                    <a:cs typeface="ＭＳ Ｐゴシック" charset="0"/>
                    <a:sym typeface="Trebuchet MS Bold" charset="0"/>
                  </a:rPr>
                  <a:t>•	self-confidence</a:t>
                </a:r>
              </a:p>
              <a:p>
                <a:pPr marL="39688">
                  <a:tabLst>
                    <a:tab pos="215900" algn="l"/>
                    <a:tab pos="952500" algn="l"/>
                  </a:tabLst>
                </a:pPr>
                <a:r>
                  <a:rPr lang="en-US" sz="1400">
                    <a:solidFill>
                      <a:schemeClr val="tx1"/>
                    </a:solidFill>
                    <a:latin typeface="Trebuchet MS Bold" charset="0"/>
                    <a:ea typeface="ＭＳ Ｐゴシック" charset="0"/>
                    <a:cs typeface="ＭＳ Ｐゴシック" charset="0"/>
                    <a:sym typeface="Trebuchet MS Bold" charset="0"/>
                  </a:rPr>
                  <a:t>•	work with others</a:t>
                </a:r>
              </a:p>
              <a:p>
                <a:pPr marL="39688">
                  <a:tabLst>
                    <a:tab pos="215900" algn="l"/>
                    <a:tab pos="952500" algn="l"/>
                  </a:tabLst>
                </a:pPr>
                <a:r>
                  <a:rPr lang="en-US" sz="1400">
                    <a:solidFill>
                      <a:schemeClr val="tx1"/>
                    </a:solidFill>
                    <a:latin typeface="Trebuchet MS Bold" charset="0"/>
                    <a:ea typeface="ＭＳ Ｐゴシック" charset="0"/>
                    <a:cs typeface="ＭＳ Ｐゴシック" charset="0"/>
                    <a:sym typeface="Trebuchet MS Bold" charset="0"/>
                  </a:rPr>
                  <a:t>•	feeling of competence</a:t>
                </a:r>
              </a:p>
              <a:p>
                <a:pPr marL="39688">
                  <a:tabLst>
                    <a:tab pos="215900" algn="l"/>
                    <a:tab pos="952500" algn="l"/>
                  </a:tabLst>
                </a:pPr>
                <a:r>
                  <a:rPr lang="en-US" sz="1400">
                    <a:solidFill>
                      <a:schemeClr val="tx1"/>
                    </a:solidFill>
                    <a:latin typeface="Trebuchet MS Bold" charset="0"/>
                    <a:ea typeface="ＭＳ Ｐゴシック" charset="0"/>
                    <a:cs typeface="ＭＳ Ｐゴシック" charset="0"/>
                    <a:sym typeface="Trebuchet MS Bold" charset="0"/>
                  </a:rPr>
                  <a:t>•	respect for the work of others</a:t>
                </a:r>
              </a:p>
            </p:txBody>
          </p:sp>
        </p:grpSp>
      </p:grpSp>
    </p:spTree>
    <p:extLst>
      <p:ext uri="{BB962C8B-B14F-4D97-AF65-F5344CB8AC3E}">
        <p14:creationId xmlns:p14="http://schemas.microsoft.com/office/powerpoint/2010/main" val="63015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6685" y="381001"/>
            <a:ext cx="3900115" cy="2209800"/>
          </a:xfrm>
        </p:spPr>
        <p:txBody>
          <a:bodyPr/>
          <a:lstStyle/>
          <a:p>
            <a:pPr algn="ctr"/>
            <a:r>
              <a:rPr lang="en-US" dirty="0" smtClean="0"/>
              <a:t>Connections to ELF </a:t>
            </a:r>
            <a:endParaRPr lang="en-US" dirty="0"/>
          </a:p>
        </p:txBody>
      </p:sp>
      <p:sp>
        <p:nvSpPr>
          <p:cNvPr id="5" name="Text Placeholder 4"/>
          <p:cNvSpPr>
            <a:spLocks noGrp="1"/>
          </p:cNvSpPr>
          <p:nvPr>
            <p:ph type="body" sz="half" idx="2"/>
          </p:nvPr>
        </p:nvSpPr>
        <p:spPr>
          <a:xfrm>
            <a:off x="4882101" y="2649070"/>
            <a:ext cx="3804699" cy="3505667"/>
          </a:xfrm>
        </p:spPr>
        <p:txBody>
          <a:bodyPr>
            <a:noAutofit/>
          </a:bodyPr>
          <a:lstStyle/>
          <a:p>
            <a:r>
              <a:rPr lang="en-US" b="1" dirty="0" smtClean="0"/>
              <a:t>Engaging with </a:t>
            </a:r>
            <a:r>
              <a:rPr lang="en-US" b="1" dirty="0"/>
              <a:t>O</a:t>
            </a:r>
            <a:r>
              <a:rPr lang="en-US" b="1" dirty="0" smtClean="0"/>
              <a:t>thers, Materials and the World</a:t>
            </a:r>
          </a:p>
          <a:p>
            <a:endParaRPr lang="en-US" dirty="0" smtClean="0"/>
          </a:p>
          <a:p>
            <a:r>
              <a:rPr lang="en-US" b="1" dirty="0" smtClean="0"/>
              <a:t>Pathways:</a:t>
            </a:r>
          </a:p>
          <a:p>
            <a:pPr marL="342900" indent="-342900">
              <a:buFont typeface="Arial" panose="020B0604020202020204" pitchFamily="34" charset="0"/>
              <a:buChar char="•"/>
            </a:pPr>
            <a:r>
              <a:rPr lang="en-US" dirty="0" smtClean="0"/>
              <a:t>Spaces Objects and Materials (page 77)</a:t>
            </a:r>
            <a:endParaRPr lang="en-US" dirty="0"/>
          </a:p>
          <a:p>
            <a:pPr marL="342900" indent="-342900">
              <a:buFont typeface="Arial" panose="020B0604020202020204" pitchFamily="34" charset="0"/>
              <a:buChar char="•"/>
            </a:pPr>
            <a:r>
              <a:rPr lang="en-US" dirty="0" smtClean="0"/>
              <a:t>Time for Engagement </a:t>
            </a:r>
          </a:p>
          <a:p>
            <a:r>
              <a:rPr lang="en-US" dirty="0" smtClean="0"/>
              <a:t>      (Page 78)</a:t>
            </a:r>
          </a:p>
          <a:p>
            <a:r>
              <a:rPr lang="en-US" dirty="0" smtClean="0"/>
              <a:t> </a:t>
            </a:r>
            <a:endParaRPr lang="en-US" dirty="0"/>
          </a:p>
        </p:txBody>
      </p:sp>
      <p:pic>
        <p:nvPicPr>
          <p:cNvPr id="10" name="Picture Placeholder 9"/>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56513" t="20978" r="16288" b="12270"/>
          <a:stretch/>
        </p:blipFill>
        <p:spPr>
          <a:xfrm>
            <a:off x="166976" y="1999999"/>
            <a:ext cx="3959899" cy="3303521"/>
          </a:xfrm>
        </p:spPr>
      </p:pic>
    </p:spTree>
    <p:extLst>
      <p:ext uri="{BB962C8B-B14F-4D97-AF65-F5344CB8AC3E}">
        <p14:creationId xmlns:p14="http://schemas.microsoft.com/office/powerpoint/2010/main" val="2751240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and Storage</a:t>
            </a:r>
            <a:endParaRPr lang="en-US" dirty="0"/>
          </a:p>
        </p:txBody>
      </p:sp>
      <p:pic>
        <p:nvPicPr>
          <p:cNvPr id="5" name="Content Placeholder 4" descr="IMG_0961.JPG"/>
          <p:cNvPicPr>
            <a:picLocks noGrp="1" noChangeAspect="1"/>
          </p:cNvPicPr>
          <p:nvPr>
            <p:ph sz="half" idx="1"/>
          </p:nvPr>
        </p:nvPicPr>
        <p:blipFill>
          <a:blip r:embed="rId3">
            <a:extLst>
              <a:ext uri="{28A0092B-C50C-407E-A947-70E740481C1C}">
                <a14:useLocalDpi xmlns:a14="http://schemas.microsoft.com/office/drawing/2010/main" val="0"/>
              </a:ext>
            </a:extLst>
          </a:blip>
          <a:srcRect l="6570" r="6570"/>
          <a:stretch>
            <a:fillRect/>
          </a:stretch>
        </p:blipFill>
        <p:spPr>
          <a:ln>
            <a:solidFill>
              <a:schemeClr val="tx1"/>
            </a:solidFill>
          </a:ln>
        </p:spPr>
      </p:pic>
      <p:pic>
        <p:nvPicPr>
          <p:cNvPr id="6" name="Content Placeholder 5" descr="IMG_0976.JPG"/>
          <p:cNvPicPr>
            <a:picLocks noGrp="1" noChangeAspect="1"/>
          </p:cNvPicPr>
          <p:nvPr>
            <p:ph sz="half" idx="2"/>
          </p:nvPr>
        </p:nvPicPr>
        <p:blipFill>
          <a:blip r:embed="rId4">
            <a:extLst>
              <a:ext uri="{28A0092B-C50C-407E-A947-70E740481C1C}">
                <a14:useLocalDpi xmlns:a14="http://schemas.microsoft.com/office/drawing/2010/main" val="0"/>
              </a:ext>
            </a:extLst>
          </a:blip>
          <a:srcRect t="-7561" b="-7561"/>
          <a:stretch>
            <a:fillRect/>
          </a:stretch>
        </p:blipFill>
        <p:spPr>
          <a:xfrm rot="5400000">
            <a:off x="4634753" y="2720865"/>
            <a:ext cx="3767328" cy="3252788"/>
          </a:xfrm>
        </p:spPr>
      </p:pic>
    </p:spTree>
    <p:extLst>
      <p:ext uri="{BB962C8B-B14F-4D97-AF65-F5344CB8AC3E}">
        <p14:creationId xmlns:p14="http://schemas.microsoft.com/office/powerpoint/2010/main" val="3884432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sz="half" idx="1"/>
          </p:nvPr>
        </p:nvSpPr>
        <p:spPr/>
        <p:txBody>
          <a:bodyPr/>
          <a:lstStyle/>
          <a:p>
            <a:r>
              <a:rPr lang="en-US" dirty="0" smtClean="0"/>
              <a:t>Unit blocks</a:t>
            </a:r>
          </a:p>
          <a:p>
            <a:r>
              <a:rPr lang="en-US" dirty="0" smtClean="0"/>
              <a:t>Hollow blocks</a:t>
            </a:r>
            <a:endParaRPr lang="en-US" dirty="0"/>
          </a:p>
          <a:p>
            <a:r>
              <a:rPr lang="en-US" dirty="0" err="1" smtClean="0"/>
              <a:t>Cardboard,table</a:t>
            </a:r>
            <a:r>
              <a:rPr lang="en-US" dirty="0" smtClean="0"/>
              <a:t> blocks </a:t>
            </a:r>
            <a:r>
              <a:rPr lang="en-US" dirty="0"/>
              <a:t>-</a:t>
            </a:r>
            <a:r>
              <a:rPr lang="en-US" dirty="0" smtClean="0"/>
              <a:t>Wintergreen, Louise Kool </a:t>
            </a:r>
          </a:p>
          <a:p>
            <a:r>
              <a:rPr lang="en-US" dirty="0" smtClean="0"/>
              <a:t>Tree Blocks, Rainbow blocks </a:t>
            </a:r>
            <a:r>
              <a:rPr lang="mr-IN" dirty="0" smtClean="0"/>
              <a:t>–</a:t>
            </a:r>
            <a:r>
              <a:rPr lang="en-US" dirty="0" smtClean="0"/>
              <a:t> Natural Pod</a:t>
            </a:r>
          </a:p>
        </p:txBody>
      </p:sp>
      <p:sp>
        <p:nvSpPr>
          <p:cNvPr id="4" name="Content Placeholder 3"/>
          <p:cNvSpPr>
            <a:spLocks noGrp="1"/>
          </p:cNvSpPr>
          <p:nvPr>
            <p:ph sz="half" idx="2"/>
          </p:nvPr>
        </p:nvSpPr>
        <p:spPr/>
        <p:txBody>
          <a:bodyPr/>
          <a:lstStyle/>
          <a:p>
            <a:r>
              <a:rPr lang="en-US" dirty="0" smtClean="0"/>
              <a:t> Loose parts: rocks, shells, pinecones, all natural materials, glass beads</a:t>
            </a:r>
          </a:p>
          <a:p>
            <a:r>
              <a:rPr lang="en-US" dirty="0" smtClean="0"/>
              <a:t>Cars and trucks</a:t>
            </a:r>
          </a:p>
          <a:p>
            <a:r>
              <a:rPr lang="en-US" dirty="0" smtClean="0"/>
              <a:t>Woodland ,farm and other animals (</a:t>
            </a:r>
            <a:r>
              <a:rPr lang="en-US" dirty="0" err="1" smtClean="0"/>
              <a:t>Schleich</a:t>
            </a:r>
            <a:r>
              <a:rPr lang="en-US" dirty="0" smtClean="0"/>
              <a:t>)</a:t>
            </a:r>
          </a:p>
        </p:txBody>
      </p:sp>
    </p:spTree>
    <p:extLst>
      <p:ext uri="{BB962C8B-B14F-4D97-AF65-F5344CB8AC3E}">
        <p14:creationId xmlns:p14="http://schemas.microsoft.com/office/powerpoint/2010/main" val="4251068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Literacy Links</a:t>
            </a:r>
          </a:p>
        </p:txBody>
      </p:sp>
      <p:pic>
        <p:nvPicPr>
          <p:cNvPr id="1026" name="Picture 2" descr="https://images-na.ssl-images-amazon.com/images/I/51I-nQ9NtqL._SY498_BO1,204,203,200_.jpg"/>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998537" y="2784475"/>
            <a:ext cx="3252788" cy="3252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61qJoY+4ytL._SY398_BO1,204,203,200_.jpg"/>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35500" y="2904014"/>
            <a:ext cx="3767138" cy="30137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62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Links</a:t>
            </a:r>
            <a:endParaRPr lang="en-US" dirty="0"/>
          </a:p>
        </p:txBody>
      </p:sp>
      <p:pic>
        <p:nvPicPr>
          <p:cNvPr id="5" name="Content Placeholder 4" descr="images-2.jpeg"/>
          <p:cNvPicPr>
            <a:picLocks noGrp="1" noChangeAspect="1"/>
          </p:cNvPicPr>
          <p:nvPr>
            <p:ph sz="half" idx="1"/>
          </p:nvPr>
        </p:nvPicPr>
        <p:blipFill>
          <a:blip r:embed="rId2">
            <a:extLst>
              <a:ext uri="{28A0092B-C50C-407E-A947-70E740481C1C}">
                <a14:useLocalDpi xmlns:a14="http://schemas.microsoft.com/office/drawing/2010/main" val="0"/>
              </a:ext>
            </a:extLst>
          </a:blip>
          <a:srcRect l="-7909" r="-7909"/>
          <a:stretch>
            <a:fillRect/>
          </a:stretch>
        </p:blipFill>
        <p:spPr/>
      </p:pic>
      <p:pic>
        <p:nvPicPr>
          <p:cNvPr id="6" name="Content Placeholder 5" descr="Unknown.jpeg"/>
          <p:cNvPicPr>
            <a:picLocks noGrp="1" noChangeAspect="1"/>
          </p:cNvPicPr>
          <p:nvPr>
            <p:ph sz="half" idx="2"/>
          </p:nvPr>
        </p:nvPicPr>
        <p:blipFill>
          <a:blip r:embed="rId3">
            <a:extLst>
              <a:ext uri="{28A0092B-C50C-407E-A947-70E740481C1C}">
                <a14:useLocalDpi xmlns:a14="http://schemas.microsoft.com/office/drawing/2010/main" val="0"/>
              </a:ext>
            </a:extLst>
          </a:blip>
          <a:srcRect l="9010" r="9010"/>
          <a:stretch>
            <a:fillRect/>
          </a:stretch>
        </p:blipFill>
        <p:spPr/>
      </p:pic>
    </p:spTree>
    <p:extLst>
      <p:ext uri="{BB962C8B-B14F-4D97-AF65-F5344CB8AC3E}">
        <p14:creationId xmlns:p14="http://schemas.microsoft.com/office/powerpoint/2010/main" val="857664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Links</a:t>
            </a:r>
            <a:endParaRPr lang="en-US" dirty="0"/>
          </a:p>
        </p:txBody>
      </p:sp>
      <p:pic>
        <p:nvPicPr>
          <p:cNvPr id="5" name="Content Placeholder 4" descr="517s87I9LfL.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3328" r="3328"/>
          <a:stretch>
            <a:fillRect/>
          </a:stretch>
        </p:blipFill>
        <p:spPr/>
      </p:pic>
      <p:pic>
        <p:nvPicPr>
          <p:cNvPr id="6" name="Content Placeholder 5" descr="images-1.jpeg"/>
          <p:cNvPicPr>
            <a:picLocks noGrp="1" noChangeAspect="1"/>
          </p:cNvPicPr>
          <p:nvPr>
            <p:ph sz="half" idx="2"/>
          </p:nvPr>
        </p:nvPicPr>
        <p:blipFill>
          <a:blip r:embed="rId3">
            <a:extLst>
              <a:ext uri="{28A0092B-C50C-407E-A947-70E740481C1C}">
                <a14:useLocalDpi xmlns:a14="http://schemas.microsoft.com/office/drawing/2010/main" val="0"/>
              </a:ext>
            </a:extLst>
          </a:blip>
          <a:srcRect l="2867" r="2867"/>
          <a:stretch>
            <a:fillRect/>
          </a:stretch>
        </p:blipFill>
        <p:spPr/>
      </p:pic>
    </p:spTree>
    <p:extLst>
      <p:ext uri="{BB962C8B-B14F-4D97-AF65-F5344CB8AC3E}">
        <p14:creationId xmlns:p14="http://schemas.microsoft.com/office/powerpoint/2010/main" val="2836665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Playing Together</a:t>
            </a:r>
            <a:endParaRPr lang="en-US" dirty="0"/>
          </a:p>
        </p:txBody>
      </p:sp>
      <p:pic>
        <p:nvPicPr>
          <p:cNvPr id="7" name="Content Placeholder 6" descr="IMG_1233.JPG"/>
          <p:cNvPicPr>
            <a:picLocks noGrp="1" noChangeAspect="1"/>
          </p:cNvPicPr>
          <p:nvPr>
            <p:ph sz="half" idx="1"/>
          </p:nvPr>
        </p:nvPicPr>
        <p:blipFill>
          <a:blip r:embed="rId2">
            <a:extLst>
              <a:ext uri="{28A0092B-C50C-407E-A947-70E740481C1C}">
                <a14:useLocalDpi xmlns:a14="http://schemas.microsoft.com/office/drawing/2010/main" val="0"/>
              </a:ext>
            </a:extLst>
          </a:blip>
          <a:srcRect l="6570" r="6570"/>
          <a:stretch>
            <a:fillRect/>
          </a:stretch>
        </p:blipFill>
        <p:spPr>
          <a:xfrm rot="5400000">
            <a:off x="740664" y="2784475"/>
            <a:ext cx="3767328" cy="3252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descr="IMG_1028.JPG"/>
          <p:cNvPicPr>
            <a:picLocks noGrp="1" noChangeAspect="1"/>
          </p:cNvPicPr>
          <p:nvPr>
            <p:ph sz="half" idx="2"/>
          </p:nvPr>
        </p:nvPicPr>
        <p:blipFill>
          <a:blip r:embed="rId3">
            <a:extLst>
              <a:ext uri="{28A0092B-C50C-407E-A947-70E740481C1C}">
                <a14:useLocalDpi xmlns:a14="http://schemas.microsoft.com/office/drawing/2010/main" val="0"/>
              </a:ext>
            </a:extLst>
          </a:blip>
          <a:srcRect l="6570" r="6570"/>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7199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7" y="551875"/>
            <a:ext cx="8229600" cy="1143000"/>
          </a:xfrm>
        </p:spPr>
        <p:txBody>
          <a:bodyPr/>
          <a:lstStyle/>
          <a:p>
            <a:r>
              <a:rPr lang="en-US" sz="3600" dirty="0" smtClean="0"/>
              <a:t>Activities with picture books</a:t>
            </a:r>
            <a:endParaRPr lang="en-US" sz="3600" dirty="0"/>
          </a:p>
        </p:txBody>
      </p:sp>
      <p:sp>
        <p:nvSpPr>
          <p:cNvPr id="3" name="Content Placeholder 2"/>
          <p:cNvSpPr>
            <a:spLocks noGrp="1"/>
          </p:cNvSpPr>
          <p:nvPr>
            <p:ph idx="1"/>
          </p:nvPr>
        </p:nvSpPr>
        <p:spPr>
          <a:xfrm>
            <a:off x="739775" y="2420236"/>
            <a:ext cx="7662864" cy="3267169"/>
          </a:xfrm>
        </p:spPr>
        <p:txBody>
          <a:bodyPr/>
          <a:lstStyle/>
          <a:p>
            <a:endParaRPr lang="en-US" dirty="0" smtClean="0"/>
          </a:p>
          <a:p>
            <a:r>
              <a:rPr lang="en-US" dirty="0" smtClean="0"/>
              <a:t>Choose a book to play with in your small group</a:t>
            </a:r>
          </a:p>
          <a:p>
            <a:r>
              <a:rPr lang="en-US" dirty="0" smtClean="0"/>
              <a:t>How could you use these in your classroom in connection with block play ?</a:t>
            </a:r>
          </a:p>
          <a:p>
            <a:r>
              <a:rPr lang="en-US" dirty="0" smtClean="0"/>
              <a:t>What would you do?</a:t>
            </a:r>
          </a:p>
          <a:p>
            <a:r>
              <a:rPr lang="en-US" dirty="0" smtClean="0"/>
              <a:t>Share in large group</a:t>
            </a:r>
            <a:endParaRPr lang="en-US" dirty="0"/>
          </a:p>
        </p:txBody>
      </p:sp>
    </p:spTree>
    <p:extLst>
      <p:ext uri="{BB962C8B-B14F-4D97-AF65-F5344CB8AC3E}">
        <p14:creationId xmlns:p14="http://schemas.microsoft.com/office/powerpoint/2010/main" val="1700250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do I capture, document, celebrate and share learning?</a:t>
            </a:r>
            <a:endParaRPr lang="en-US" sz="3200" dirty="0"/>
          </a:p>
        </p:txBody>
      </p:sp>
      <p:sp>
        <p:nvSpPr>
          <p:cNvPr id="3" name="Content Placeholder 2"/>
          <p:cNvSpPr>
            <a:spLocks noGrp="1"/>
          </p:cNvSpPr>
          <p:nvPr>
            <p:ph idx="1"/>
          </p:nvPr>
        </p:nvSpPr>
        <p:spPr/>
        <p:txBody>
          <a:bodyPr/>
          <a:lstStyle/>
          <a:p>
            <a:r>
              <a:rPr lang="en-US" dirty="0" smtClean="0"/>
              <a:t>Observe and document</a:t>
            </a:r>
          </a:p>
          <a:p>
            <a:r>
              <a:rPr lang="en-US" dirty="0" smtClean="0"/>
              <a:t>Collect Traces</a:t>
            </a:r>
          </a:p>
          <a:p>
            <a:r>
              <a:rPr lang="en-US" dirty="0" smtClean="0"/>
              <a:t> Take Photographs/share with children</a:t>
            </a:r>
          </a:p>
          <a:p>
            <a:r>
              <a:rPr lang="en-US" dirty="0" smtClean="0"/>
              <a:t> Begin the process of Pedagogical Narration</a:t>
            </a:r>
            <a:endParaRPr lang="en-US" dirty="0"/>
          </a:p>
        </p:txBody>
      </p:sp>
    </p:spTree>
    <p:extLst>
      <p:ext uri="{BB962C8B-B14F-4D97-AF65-F5344CB8AC3E}">
        <p14:creationId xmlns:p14="http://schemas.microsoft.com/office/powerpoint/2010/main" val="2311566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274638"/>
            <a:ext cx="8229600" cy="1143000"/>
          </a:xfrm>
        </p:spPr>
        <p:txBody>
          <a:bodyPr rIns="132080"/>
          <a:lstStyle/>
          <a:p>
            <a:pPr indent="0" eaLnBrk="1" hangingPunct="1">
              <a:defRPr/>
            </a:pPr>
            <a:r>
              <a:rPr lang="en-US" sz="3600" dirty="0" smtClean="0">
                <a:latin typeface="+mn-lt"/>
                <a:cs typeface="Trebuchet MS Bold" charset="0"/>
                <a:sym typeface="Trebuchet MS Bold" charset="0"/>
              </a:rPr>
              <a:t>What to look for at the Block Centre</a:t>
            </a:r>
            <a:r>
              <a:rPr lang="en-US" sz="3600" dirty="0" smtClean="0">
                <a:latin typeface="+mn-lt"/>
                <a:ea typeface="PingFang SC Semibold" charset="0"/>
                <a:cs typeface="PingFang SC Semibold" charset="0"/>
                <a:sym typeface="Trebuchet MS Bold" charset="0"/>
              </a:rPr>
              <a:t/>
            </a:r>
            <a:br>
              <a:rPr lang="en-US" sz="3600" dirty="0" smtClean="0">
                <a:latin typeface="+mn-lt"/>
                <a:ea typeface="PingFang SC Semibold" charset="0"/>
                <a:cs typeface="PingFang SC Semibold" charset="0"/>
                <a:sym typeface="Trebuchet MS Bold" charset="0"/>
              </a:rPr>
            </a:br>
            <a:r>
              <a:rPr lang="en-US" sz="3600" dirty="0" smtClean="0">
                <a:latin typeface="+mn-lt"/>
                <a:cs typeface="Trebuchet MS Bold" charset="0"/>
                <a:sym typeface="Trebuchet MS Bold" charset="0"/>
              </a:rPr>
              <a:t>Approximate ages 2 to 5 </a:t>
            </a:r>
            <a:endParaRPr lang="en-US" sz="3600" dirty="0" smtClean="0">
              <a:latin typeface="+mn-lt"/>
              <a:ea typeface="PingFang SC Semibold" charset="0"/>
              <a:cs typeface="PingFang SC Semibold" charset="0"/>
              <a:sym typeface="Trebuchet MS Bold" charset="0"/>
            </a:endParaRPr>
          </a:p>
        </p:txBody>
      </p:sp>
      <p:sp>
        <p:nvSpPr>
          <p:cNvPr id="26626" name="Rectangle 2"/>
          <p:cNvSpPr>
            <a:spLocks noGrp="1" noChangeArrowheads="1"/>
          </p:cNvSpPr>
          <p:nvPr>
            <p:ph type="body" idx="1"/>
          </p:nvPr>
        </p:nvSpPr>
        <p:spPr>
          <a:xfrm>
            <a:off x="107342" y="1978672"/>
            <a:ext cx="4130703" cy="5021249"/>
          </a:xfrm>
        </p:spPr>
        <p:txBody>
          <a:bodyPr rIns="132080">
            <a:normAutofit fontScale="25000" lnSpcReduction="20000"/>
          </a:bodyPr>
          <a:lstStyle/>
          <a:p>
            <a:pPr marL="100013" indent="-60325" eaLnBrk="1" hangingPunct="1">
              <a:lnSpc>
                <a:spcPct val="80000"/>
              </a:lnSpc>
              <a:spcBef>
                <a:spcPct val="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endParaRPr lang="en-US" sz="1200" dirty="0" smtClean="0">
              <a:latin typeface="Trebuchet MS" charset="0"/>
              <a:ea typeface="PingFang SC Regular" charset="0"/>
              <a:cs typeface="PingFang SC Regular" charset="0"/>
              <a:sym typeface="Trebuchet MS" charset="0"/>
            </a:endParaRPr>
          </a:p>
          <a:p>
            <a:pPr marL="100013" indent="-60325" eaLnBrk="1" hangingPunct="1">
              <a:lnSpc>
                <a:spcPct val="80000"/>
              </a:lnSpc>
              <a:spcBef>
                <a:spcPts val="7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endParaRPr lang="en-US" sz="1600" dirty="0" smtClean="0">
              <a:latin typeface="Trebuchet MS" charset="0"/>
              <a:cs typeface="Trebuchet MS" charset="0"/>
              <a:sym typeface="Trebuchet MS" charset="0"/>
            </a:endParaRPr>
          </a:p>
          <a:p>
            <a:pPr marL="100013" indent="-60325" eaLnBrk="1" hangingPunct="1">
              <a:lnSpc>
                <a:spcPct val="80000"/>
              </a:lnSpc>
              <a:spcBef>
                <a:spcPts val="7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endParaRPr lang="en-US" sz="1600" dirty="0">
              <a:latin typeface="Trebuchet MS" charset="0"/>
              <a:cs typeface="Trebuchet MS" charset="0"/>
              <a:sym typeface="Trebuchet MS" charset="0"/>
            </a:endParaRPr>
          </a:p>
          <a:p>
            <a:pPr marL="100013" indent="-60325" eaLnBrk="1" hangingPunct="1">
              <a:lnSpc>
                <a:spcPct val="80000"/>
              </a:lnSpc>
              <a:spcBef>
                <a:spcPts val="7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endParaRPr lang="en-US" sz="1600" dirty="0" smtClean="0">
              <a:latin typeface="Trebuchet MS" charset="0"/>
              <a:cs typeface="Trebuchet MS" charset="0"/>
              <a:sym typeface="Trebuchet MS" charset="0"/>
            </a:endParaRPr>
          </a:p>
          <a:p>
            <a:pPr marL="100013" indent="-60325" eaLnBrk="1" hangingPunct="1">
              <a:lnSpc>
                <a:spcPct val="120000"/>
              </a:lnSpc>
              <a:spcBef>
                <a:spcPts val="7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5600" b="1" dirty="0" smtClean="0">
                <a:solidFill>
                  <a:srgbClr val="0070C0"/>
                </a:solidFill>
                <a:latin typeface="Trebuchet MS" charset="0"/>
                <a:cs typeface="Trebuchet MS" charset="0"/>
                <a:sym typeface="Trebuchet MS" charset="0"/>
              </a:rPr>
              <a:t>What does the child do with blocks?</a:t>
            </a:r>
            <a:r>
              <a:rPr lang="en-US" sz="5600" dirty="0" smtClean="0">
                <a:solidFill>
                  <a:srgbClr val="0070C0"/>
                </a:solidFill>
                <a:latin typeface="Trebuchet MS" charset="0"/>
                <a:ea typeface="PingFang SC Regular" charset="0"/>
                <a:cs typeface="PingFang SC Regular" charset="0"/>
                <a:sym typeface="Trebuchet MS" charset="0"/>
              </a:rPr>
              <a:t/>
            </a:r>
            <a:br>
              <a:rPr lang="en-US" sz="5600" dirty="0" smtClean="0">
                <a:solidFill>
                  <a:srgbClr val="0070C0"/>
                </a:solidFill>
                <a:latin typeface="Trebuchet MS" charset="0"/>
                <a:ea typeface="PingFang SC Regular" charset="0"/>
                <a:cs typeface="PingFang SC Regular" charset="0"/>
                <a:sym typeface="Trebuchet MS" charset="0"/>
              </a:rPr>
            </a:br>
            <a:r>
              <a:rPr lang="en-US" sz="5600" dirty="0" smtClean="0">
                <a:latin typeface="Trebuchet MS" charset="0"/>
                <a:cs typeface="Trebuchet MS" charset="0"/>
                <a:sym typeface="Trebuchet MS" charset="0"/>
              </a:rPr>
              <a:t>□ reaches</a:t>
            </a:r>
            <a:r>
              <a:rPr lang="en-US" sz="5600" dirty="0" smtClean="0">
                <a:latin typeface="Trebuchet MS" charset="0"/>
                <a:ea typeface="PingFang SC Regular" charset="0"/>
                <a:cs typeface="PingFang SC Regular" charset="0"/>
                <a:sym typeface="Trebuchet MS" charset="0"/>
              </a:rPr>
              <a:t>	</a:t>
            </a:r>
            <a:r>
              <a:rPr lang="en-US" sz="5600" dirty="0" smtClean="0">
                <a:latin typeface="Trebuchet MS" charset="0"/>
                <a:cs typeface="Trebuchet MS" charset="0"/>
                <a:sym typeface="Trebuchet MS" charset="0"/>
              </a:rPr>
              <a:t>□ grasps</a:t>
            </a:r>
            <a:r>
              <a:rPr lang="en-US" sz="5600" dirty="0" smtClean="0">
                <a:latin typeface="Trebuchet MS" charset="0"/>
                <a:ea typeface="PingFang SC Regular" charset="0"/>
                <a:cs typeface="PingFang SC Regular" charset="0"/>
                <a:sym typeface="Trebuchet MS" charset="0"/>
              </a:rPr>
              <a:t>	</a:t>
            </a:r>
            <a:r>
              <a:rPr lang="en-US" sz="5600" dirty="0" smtClean="0">
                <a:latin typeface="Trebuchet MS" charset="0"/>
                <a:cs typeface="Trebuchet MS" charset="0"/>
                <a:sym typeface="Trebuchet MS" charset="0"/>
              </a:rPr>
              <a:t>□ lifts </a:t>
            </a:r>
            <a:r>
              <a:rPr lang="en-US" sz="5600" dirty="0" smtClean="0">
                <a:latin typeface="Trebuchet MS" charset="0"/>
                <a:ea typeface="PingFang SC Regular" charset="0"/>
                <a:cs typeface="PingFang SC Regular" charset="0"/>
                <a:sym typeface="Trebuchet MS" charset="0"/>
              </a:rPr>
              <a:t>	</a:t>
            </a:r>
            <a:r>
              <a:rPr lang="en-US" sz="5600" dirty="0" smtClean="0">
                <a:latin typeface="Trebuchet MS" charset="0"/>
                <a:cs typeface="Trebuchet MS" charset="0"/>
                <a:sym typeface="Trebuchet MS" charset="0"/>
              </a:rPr>
              <a:t>□ carries </a:t>
            </a:r>
          </a:p>
          <a:p>
            <a:pPr marL="100013" indent="-60325" eaLnBrk="1" hangingPunct="1">
              <a:lnSpc>
                <a:spcPct val="120000"/>
              </a:lnSpc>
              <a:spcBef>
                <a:spcPts val="7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5600" dirty="0">
                <a:latin typeface="Trebuchet MS" charset="0"/>
                <a:cs typeface="Trebuchet MS" charset="0"/>
                <a:sym typeface="Trebuchet MS" charset="0"/>
              </a:rPr>
              <a:t> </a:t>
            </a:r>
            <a:r>
              <a:rPr lang="en-US" sz="5600" dirty="0" smtClean="0">
                <a:latin typeface="Trebuchet MS" charset="0"/>
                <a:cs typeface="Trebuchet MS" charset="0"/>
                <a:sym typeface="Trebuchet MS" charset="0"/>
              </a:rPr>
              <a:t> □ shoves</a:t>
            </a:r>
            <a:r>
              <a:rPr lang="en-US" sz="5600" dirty="0">
                <a:latin typeface="Trebuchet MS" charset="0"/>
                <a:cs typeface="Trebuchet MS" charset="0"/>
                <a:sym typeface="Trebuchet MS" charset="0"/>
              </a:rPr>
              <a:t> </a:t>
            </a:r>
            <a:r>
              <a:rPr lang="en-US" sz="5600" dirty="0" smtClean="0">
                <a:latin typeface="Trebuchet MS" charset="0"/>
                <a:cs typeface="Trebuchet MS" charset="0"/>
                <a:sym typeface="Trebuchet MS" charset="0"/>
              </a:rPr>
              <a:t>      □ collects     □ arranges □ sorts </a:t>
            </a:r>
            <a:endParaRPr lang="en-US" sz="5600" dirty="0">
              <a:latin typeface="Trebuchet MS" charset="0"/>
              <a:cs typeface="Trebuchet MS" charset="0"/>
              <a:sym typeface="Trebuchet MS" charset="0"/>
            </a:endParaRPr>
          </a:p>
          <a:p>
            <a:pPr marL="100013" indent="-60325" eaLnBrk="1" hangingPunct="1">
              <a:lnSpc>
                <a:spcPct val="120000"/>
              </a:lnSpc>
              <a:spcBef>
                <a:spcPts val="7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5600" dirty="0" smtClean="0">
                <a:latin typeface="Trebuchet MS" charset="0"/>
                <a:cs typeface="Trebuchet MS" charset="0"/>
                <a:sym typeface="Trebuchet MS" charset="0"/>
              </a:rPr>
              <a:t>  □ orders       □ make patterns</a:t>
            </a:r>
            <a:r>
              <a:rPr lang="en-US" sz="5600" dirty="0">
                <a:latin typeface="Trebuchet MS" charset="0"/>
                <a:cs typeface="Trebuchet MS" charset="0"/>
                <a:sym typeface="Trebuchet MS" charset="0"/>
              </a:rPr>
              <a:t> </a:t>
            </a:r>
            <a:r>
              <a:rPr lang="en-US" sz="5600" dirty="0" smtClean="0">
                <a:latin typeface="Trebuchet MS" charset="0"/>
                <a:cs typeface="Trebuchet MS" charset="0"/>
                <a:sym typeface="Trebuchet MS" charset="0"/>
              </a:rPr>
              <a:t>□ balances</a:t>
            </a:r>
            <a:endParaRPr lang="en-US" sz="5600" dirty="0" smtClean="0">
              <a:latin typeface="Trebuchet MS" charset="0"/>
              <a:ea typeface="PingFang SC Regular" charset="0"/>
              <a:cs typeface="PingFang SC Regular" charset="0"/>
              <a:sym typeface="Trebuchet MS" charset="0"/>
            </a:endParaRPr>
          </a:p>
          <a:p>
            <a:pPr marL="100013" indent="-60325" eaLnBrk="1" hangingPunct="1">
              <a:lnSpc>
                <a:spcPct val="170000"/>
              </a:lnSpc>
              <a:spcBef>
                <a:spcPts val="11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5600" b="1" dirty="0" smtClean="0">
                <a:solidFill>
                  <a:srgbClr val="0070C0"/>
                </a:solidFill>
                <a:latin typeface="Trebuchet MS" charset="0"/>
                <a:cs typeface="Trebuchet MS" charset="0"/>
                <a:sym typeface="Trebuchet MS" charset="0"/>
              </a:rPr>
              <a:t>How is balance achieved?</a:t>
            </a:r>
            <a:r>
              <a:rPr lang="en-US" sz="5600" b="1" dirty="0" smtClean="0">
                <a:solidFill>
                  <a:srgbClr val="0070C0"/>
                </a:solidFill>
                <a:latin typeface="Trebuchet MS" charset="0"/>
                <a:ea typeface="PingFang SC Regular" charset="0"/>
                <a:cs typeface="PingFang SC Regular" charset="0"/>
                <a:sym typeface="Trebuchet MS" charset="0"/>
              </a:rPr>
              <a:t/>
            </a:r>
            <a:br>
              <a:rPr lang="en-US" sz="5600" b="1" dirty="0" smtClean="0">
                <a:solidFill>
                  <a:srgbClr val="0070C0"/>
                </a:solidFill>
                <a:latin typeface="Trebuchet MS" charset="0"/>
                <a:ea typeface="PingFang SC Regular" charset="0"/>
                <a:cs typeface="PingFang SC Regular" charset="0"/>
                <a:sym typeface="Trebuchet MS" charset="0"/>
              </a:rPr>
            </a:br>
            <a:r>
              <a:rPr lang="en-US" sz="5600" dirty="0" smtClean="0">
                <a:latin typeface="Trebuchet MS" charset="0"/>
                <a:cs typeface="Trebuchet MS" charset="0"/>
                <a:sym typeface="Trebuchet MS" charset="0"/>
              </a:rPr>
              <a:t>□ adds on</a:t>
            </a:r>
            <a:r>
              <a:rPr lang="en-US" sz="5600" dirty="0" smtClean="0">
                <a:latin typeface="Trebuchet MS" charset="0"/>
                <a:ea typeface="PingFang SC Regular" charset="0"/>
                <a:cs typeface="PingFang SC Regular" charset="0"/>
                <a:sym typeface="Trebuchet MS" charset="0"/>
              </a:rPr>
              <a:t>	</a:t>
            </a:r>
            <a:r>
              <a:rPr lang="en-US" sz="5600" dirty="0" smtClean="0">
                <a:latin typeface="Trebuchet MS" charset="0"/>
                <a:cs typeface="Trebuchet MS" charset="0"/>
                <a:sym typeface="Trebuchet MS" charset="0"/>
              </a:rPr>
              <a:t>□ adding and removing</a:t>
            </a:r>
            <a:endParaRPr lang="en-US" sz="5600" dirty="0" smtClean="0">
              <a:latin typeface="Trebuchet MS" charset="0"/>
              <a:ea typeface="PingFang SC Regular" charset="0"/>
              <a:cs typeface="PingFang SC Regular" charset="0"/>
              <a:sym typeface="Trebuchet MS" charset="0"/>
            </a:endParaRPr>
          </a:p>
          <a:p>
            <a:pPr marL="100013" indent="-60325" eaLnBrk="1" hangingPunct="1">
              <a:lnSpc>
                <a:spcPct val="170000"/>
              </a:lnSpc>
              <a:spcBef>
                <a:spcPts val="1100"/>
              </a:spcBef>
              <a:buFont typeface="Arial" charset="0"/>
              <a:buNone/>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5600" b="1" dirty="0" smtClean="0">
                <a:solidFill>
                  <a:srgbClr val="0070C0"/>
                </a:solidFill>
                <a:latin typeface="Trebuchet MS" charset="0"/>
                <a:cs typeface="Trebuchet MS" charset="0"/>
                <a:sym typeface="Trebuchet MS" charset="0"/>
              </a:rPr>
              <a:t>What kind of block structure does child make?</a:t>
            </a:r>
            <a:r>
              <a:rPr lang="en-US" sz="5600" b="1" dirty="0" smtClean="0">
                <a:solidFill>
                  <a:srgbClr val="0070C0"/>
                </a:solidFill>
                <a:latin typeface="Trebuchet MS" charset="0"/>
                <a:ea typeface="PingFang SC Regular" charset="0"/>
                <a:cs typeface="PingFang SC Regular" charset="0"/>
                <a:sym typeface="Trebuchet MS" charset="0"/>
              </a:rPr>
              <a:t/>
            </a:r>
            <a:br>
              <a:rPr lang="en-US" sz="5600" b="1" dirty="0" smtClean="0">
                <a:solidFill>
                  <a:srgbClr val="0070C0"/>
                </a:solidFill>
                <a:latin typeface="Trebuchet MS" charset="0"/>
                <a:ea typeface="PingFang SC Regular" charset="0"/>
                <a:cs typeface="PingFang SC Regular" charset="0"/>
                <a:sym typeface="Trebuchet MS" charset="0"/>
              </a:rPr>
            </a:br>
            <a:r>
              <a:rPr lang="en-US" sz="5600" dirty="0" smtClean="0">
                <a:latin typeface="Trebuchet MS" charset="0"/>
                <a:cs typeface="Trebuchet MS" charset="0"/>
                <a:sym typeface="Trebuchet MS" charset="0"/>
              </a:rPr>
              <a:t>□ vertical rows  □ horizontal rows  □ bridges  □ arches  □ enclosures</a:t>
            </a:r>
            <a:endParaRPr lang="en-US" sz="5600" dirty="0" smtClean="0">
              <a:latin typeface="Trebuchet MS" charset="0"/>
              <a:ea typeface="PingFang SC Regular" charset="0"/>
              <a:cs typeface="PingFang SC Regular" charset="0"/>
              <a:sym typeface="Trebuchet MS" charset="0"/>
            </a:endParaRPr>
          </a:p>
        </p:txBody>
      </p:sp>
      <p:sp>
        <p:nvSpPr>
          <p:cNvPr id="2" name="TextBox 1"/>
          <p:cNvSpPr txBox="1"/>
          <p:nvPr/>
        </p:nvSpPr>
        <p:spPr>
          <a:xfrm>
            <a:off x="4778734" y="2433099"/>
            <a:ext cx="4202264" cy="4350935"/>
          </a:xfrm>
          <a:prstGeom prst="rect">
            <a:avLst/>
          </a:prstGeom>
          <a:noFill/>
        </p:spPr>
        <p:txBody>
          <a:bodyPr wrap="square" rtlCol="0">
            <a:spAutoFit/>
          </a:bodyPr>
          <a:lstStyle/>
          <a:p>
            <a:pPr marL="100013" indent="-60325">
              <a:lnSpc>
                <a:spcPct val="170000"/>
              </a:lnSpc>
              <a:spcBef>
                <a:spcPts val="1100"/>
              </a:spcBef>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1400" b="1" dirty="0">
                <a:solidFill>
                  <a:srgbClr val="0070C0"/>
                </a:solidFill>
                <a:latin typeface="Trebuchet MS" charset="0"/>
                <a:cs typeface="Trebuchet MS" charset="0"/>
                <a:sym typeface="Trebuchet MS" charset="0"/>
              </a:rPr>
              <a:t>Are block structures named?</a:t>
            </a:r>
            <a:r>
              <a:rPr lang="en-US" sz="1400" b="1" dirty="0">
                <a:solidFill>
                  <a:srgbClr val="0070C0"/>
                </a:solidFill>
                <a:latin typeface="Trebuchet MS" charset="0"/>
                <a:ea typeface="PingFang SC Regular" charset="0"/>
                <a:cs typeface="PingFang SC Regular" charset="0"/>
                <a:sym typeface="Trebuchet MS" charset="0"/>
              </a:rPr>
              <a:t/>
            </a:r>
            <a:br>
              <a:rPr lang="en-US" sz="1400" b="1" dirty="0">
                <a:solidFill>
                  <a:srgbClr val="0070C0"/>
                </a:solidFill>
                <a:latin typeface="Trebuchet MS" charset="0"/>
                <a:ea typeface="PingFang SC Regular" charset="0"/>
                <a:cs typeface="PingFang SC Regular" charset="0"/>
                <a:sym typeface="Trebuchet MS" charset="0"/>
              </a:rPr>
            </a:br>
            <a:r>
              <a:rPr lang="en-US" sz="1400" dirty="0">
                <a:latin typeface="Trebuchet MS" charset="0"/>
                <a:cs typeface="Trebuchet MS" charset="0"/>
                <a:sym typeface="Trebuchet MS" charset="0"/>
              </a:rPr>
              <a:t>□ rarely </a:t>
            </a:r>
            <a:r>
              <a:rPr lang="en-US" sz="1400" dirty="0">
                <a:latin typeface="Trebuchet MS" charset="0"/>
                <a:ea typeface="PingFang SC Regular" charset="0"/>
                <a:cs typeface="PingFang SC Regular" charset="0"/>
                <a:sym typeface="Trebuchet MS" charset="0"/>
              </a:rPr>
              <a:t>	</a:t>
            </a:r>
            <a:r>
              <a:rPr lang="en-US" sz="1400" dirty="0">
                <a:latin typeface="Trebuchet MS" charset="0"/>
                <a:cs typeface="Trebuchet MS" charset="0"/>
                <a:sym typeface="Trebuchet MS" charset="0"/>
              </a:rPr>
              <a:t>□ before</a:t>
            </a:r>
            <a:r>
              <a:rPr lang="en-US" sz="1400" dirty="0">
                <a:latin typeface="Trebuchet MS" charset="0"/>
                <a:ea typeface="PingFang SC Regular" charset="0"/>
                <a:cs typeface="PingFang SC Regular" charset="0"/>
                <a:sym typeface="Trebuchet MS" charset="0"/>
              </a:rPr>
              <a:t>	</a:t>
            </a:r>
            <a:r>
              <a:rPr lang="en-US" sz="1400" dirty="0">
                <a:latin typeface="Trebuchet MS" charset="0"/>
                <a:cs typeface="Trebuchet MS" charset="0"/>
                <a:sym typeface="Trebuchet MS" charset="0"/>
              </a:rPr>
              <a:t>□ during  □ after construction </a:t>
            </a:r>
            <a:endParaRPr lang="en-US" sz="1400" dirty="0">
              <a:latin typeface="Trebuchet MS" charset="0"/>
              <a:ea typeface="PingFang SC Regular" charset="0"/>
              <a:cs typeface="PingFang SC Regular" charset="0"/>
              <a:sym typeface="Trebuchet MS" charset="0"/>
            </a:endParaRPr>
          </a:p>
          <a:p>
            <a:pPr marL="100013" indent="-60325">
              <a:lnSpc>
                <a:spcPct val="170000"/>
              </a:lnSpc>
              <a:spcBef>
                <a:spcPts val="1100"/>
              </a:spcBef>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1400" b="1" dirty="0" smtClean="0">
                <a:solidFill>
                  <a:srgbClr val="0070C0"/>
                </a:solidFill>
                <a:latin typeface="Trebuchet MS" charset="0"/>
                <a:cs typeface="Trebuchet MS" charset="0"/>
                <a:sym typeface="Trebuchet MS" charset="0"/>
              </a:rPr>
              <a:t>How </a:t>
            </a:r>
            <a:r>
              <a:rPr lang="en-US" sz="1400" b="1" dirty="0">
                <a:solidFill>
                  <a:srgbClr val="0070C0"/>
                </a:solidFill>
                <a:latin typeface="Trebuchet MS" charset="0"/>
                <a:cs typeface="Trebuchet MS" charset="0"/>
                <a:sym typeface="Trebuchet MS" charset="0"/>
              </a:rPr>
              <a:t>does child use block structure after it is completed?</a:t>
            </a:r>
            <a:r>
              <a:rPr lang="en-US" sz="1400" b="1" dirty="0">
                <a:solidFill>
                  <a:srgbClr val="0070C0"/>
                </a:solidFill>
                <a:latin typeface="Trebuchet MS" charset="0"/>
                <a:ea typeface="PingFang SC Regular" charset="0"/>
                <a:cs typeface="PingFang SC Regular" charset="0"/>
                <a:sym typeface="Trebuchet MS" charset="0"/>
              </a:rPr>
              <a:t/>
            </a:r>
            <a:br>
              <a:rPr lang="en-US" sz="1400" b="1" dirty="0">
                <a:solidFill>
                  <a:srgbClr val="0070C0"/>
                </a:solidFill>
                <a:latin typeface="Trebuchet MS" charset="0"/>
                <a:ea typeface="PingFang SC Regular" charset="0"/>
                <a:cs typeface="PingFang SC Regular" charset="0"/>
                <a:sym typeface="Trebuchet MS" charset="0"/>
              </a:rPr>
            </a:br>
            <a:r>
              <a:rPr lang="en-US" sz="1400" b="1" dirty="0" smtClean="0">
                <a:solidFill>
                  <a:srgbClr val="0070C0"/>
                </a:solidFill>
                <a:latin typeface="Trebuchet MS" charset="0"/>
                <a:cs typeface="Trebuchet MS" charset="0"/>
                <a:sym typeface="Trebuchet MS" charset="0"/>
              </a:rPr>
              <a:t>What </a:t>
            </a:r>
            <a:r>
              <a:rPr lang="en-US" sz="1400" b="1" dirty="0">
                <a:solidFill>
                  <a:srgbClr val="0070C0"/>
                </a:solidFill>
                <a:latin typeface="Trebuchet MS" charset="0"/>
                <a:cs typeface="Trebuchet MS" charset="0"/>
                <a:sym typeface="Trebuchet MS" charset="0"/>
              </a:rPr>
              <a:t>is the most preferred type of block used by the child?</a:t>
            </a:r>
            <a:r>
              <a:rPr lang="en-US" sz="1400" b="1" dirty="0">
                <a:solidFill>
                  <a:srgbClr val="0070C0"/>
                </a:solidFill>
                <a:latin typeface="Trebuchet MS" charset="0"/>
                <a:ea typeface="PingFang SC Regular" charset="0"/>
                <a:cs typeface="PingFang SC Regular" charset="0"/>
                <a:sym typeface="Trebuchet MS" charset="0"/>
              </a:rPr>
              <a:t/>
            </a:r>
            <a:br>
              <a:rPr lang="en-US" sz="1400" b="1" dirty="0">
                <a:solidFill>
                  <a:srgbClr val="0070C0"/>
                </a:solidFill>
                <a:latin typeface="Trebuchet MS" charset="0"/>
                <a:ea typeface="PingFang SC Regular" charset="0"/>
                <a:cs typeface="PingFang SC Regular" charset="0"/>
                <a:sym typeface="Trebuchet MS" charset="0"/>
              </a:rPr>
            </a:br>
            <a:r>
              <a:rPr lang="en-US" sz="1400" dirty="0">
                <a:latin typeface="Trebuchet MS" charset="0"/>
                <a:cs typeface="Trebuchet MS" charset="0"/>
                <a:sym typeface="Trebuchet MS" charset="0"/>
              </a:rPr>
              <a:t>□ light   □ heavy    □ large    □ small </a:t>
            </a:r>
            <a:endParaRPr lang="en-US" sz="1400" dirty="0">
              <a:latin typeface="Trebuchet MS" charset="0"/>
              <a:ea typeface="PingFang SC Regular" charset="0"/>
              <a:cs typeface="PingFang SC Regular" charset="0"/>
              <a:sym typeface="Trebuchet MS" charset="0"/>
            </a:endParaRPr>
          </a:p>
          <a:p>
            <a:pPr marL="100013" indent="-60325">
              <a:lnSpc>
                <a:spcPct val="170000"/>
              </a:lnSpc>
              <a:spcBef>
                <a:spcPts val="1100"/>
              </a:spcBef>
              <a:tabLst>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 pos="2895600" algn="l"/>
                <a:tab pos="3810000" algn="l"/>
                <a:tab pos="5410200" algn="l"/>
                <a:tab pos="5524500" algn="l"/>
                <a:tab pos="1130300" algn="l"/>
                <a:tab pos="2159000" algn="l"/>
              </a:tabLst>
              <a:defRPr/>
            </a:pPr>
            <a:r>
              <a:rPr lang="en-US" sz="1400" b="1" dirty="0">
                <a:solidFill>
                  <a:srgbClr val="0070C0"/>
                </a:solidFill>
                <a:latin typeface="Trebuchet MS" charset="0"/>
                <a:cs typeface="Trebuchet MS" charset="0"/>
                <a:sym typeface="Trebuchet MS" charset="0"/>
              </a:rPr>
              <a:t>Can the child use language to extend ideas to others in playgroup?</a:t>
            </a:r>
            <a:r>
              <a:rPr lang="en-US" sz="1400" b="1" dirty="0">
                <a:solidFill>
                  <a:srgbClr val="0070C0"/>
                </a:solidFill>
                <a:latin typeface="Trebuchet MS" charset="0"/>
                <a:ea typeface="PingFang SC Regular" charset="0"/>
                <a:cs typeface="PingFang SC Regular" charset="0"/>
                <a:sym typeface="Trebuchet MS" charset="0"/>
              </a:rPr>
              <a:t/>
            </a:r>
            <a:br>
              <a:rPr lang="en-US" sz="1400" b="1" dirty="0">
                <a:solidFill>
                  <a:srgbClr val="0070C0"/>
                </a:solidFill>
                <a:latin typeface="Trebuchet MS" charset="0"/>
                <a:ea typeface="PingFang SC Regular" charset="0"/>
                <a:cs typeface="PingFang SC Regular" charset="0"/>
                <a:sym typeface="Trebuchet MS" charset="0"/>
              </a:rPr>
            </a:br>
            <a:endParaRPr lang="en-US" sz="1200" b="1" dirty="0" smtClean="0">
              <a:solidFill>
                <a:srgbClr val="0070C0"/>
              </a:solidFill>
              <a:latin typeface="Trebuchet MS" charset="0"/>
              <a:cs typeface="Trebuchet MS" charset="0"/>
              <a:sym typeface="Trebuchet MS" charset="0"/>
            </a:endParaRPr>
          </a:p>
        </p:txBody>
      </p:sp>
    </p:spTree>
    <p:extLst>
      <p:ext uri="{BB962C8B-B14F-4D97-AF65-F5344CB8AC3E}">
        <p14:creationId xmlns:p14="http://schemas.microsoft.com/office/powerpoint/2010/main" val="97745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473420"/>
            <a:ext cx="8229600" cy="1143000"/>
          </a:xfrm>
        </p:spPr>
        <p:txBody>
          <a:bodyPr rIns="132080"/>
          <a:lstStyle/>
          <a:p>
            <a:pPr indent="0" eaLnBrk="1" hangingPunct="1">
              <a:defRPr/>
            </a:pPr>
            <a:r>
              <a:rPr lang="en-US" sz="3600" dirty="0" smtClean="0">
                <a:latin typeface="Calisto MT" panose="02040603050505030304" pitchFamily="18" charset="0"/>
                <a:cs typeface="Trebuchet MS Bold" charset="0"/>
                <a:sym typeface="Trebuchet MS Bold" charset="0"/>
              </a:rPr>
              <a:t>What to look for at the Block Centre</a:t>
            </a:r>
            <a:r>
              <a:rPr lang="en-US" sz="3600" dirty="0" smtClean="0">
                <a:latin typeface="Calisto MT" panose="02040603050505030304" pitchFamily="18" charset="0"/>
                <a:ea typeface="PingFang SC Semibold" charset="0"/>
                <a:cs typeface="PingFang SC Semibold" charset="0"/>
                <a:sym typeface="Trebuchet MS Bold" charset="0"/>
              </a:rPr>
              <a:t/>
            </a:r>
            <a:br>
              <a:rPr lang="en-US" sz="3600" dirty="0" smtClean="0">
                <a:latin typeface="Calisto MT" panose="02040603050505030304" pitchFamily="18" charset="0"/>
                <a:ea typeface="PingFang SC Semibold" charset="0"/>
                <a:cs typeface="PingFang SC Semibold" charset="0"/>
                <a:sym typeface="Trebuchet MS Bold" charset="0"/>
              </a:rPr>
            </a:br>
            <a:r>
              <a:rPr lang="en-US" sz="3600" dirty="0" smtClean="0">
                <a:latin typeface="Calisto MT" panose="02040603050505030304" pitchFamily="18" charset="0"/>
                <a:cs typeface="Trebuchet MS Bold" charset="0"/>
                <a:sym typeface="Trebuchet MS Bold" charset="0"/>
              </a:rPr>
              <a:t>Approximate ages 5 to 7</a:t>
            </a:r>
            <a:endParaRPr lang="en-US" sz="3600" dirty="0" smtClean="0">
              <a:latin typeface="Calisto MT" panose="02040603050505030304" pitchFamily="18" charset="0"/>
              <a:ea typeface="PingFang SC Semibold" charset="0"/>
              <a:cs typeface="PingFang SC Semibold" charset="0"/>
              <a:sym typeface="Trebuchet MS Bold" charset="0"/>
            </a:endParaRPr>
          </a:p>
        </p:txBody>
      </p:sp>
      <p:sp>
        <p:nvSpPr>
          <p:cNvPr id="27650" name="Rectangle 2"/>
          <p:cNvSpPr>
            <a:spLocks noGrp="1" noChangeArrowheads="1"/>
          </p:cNvSpPr>
          <p:nvPr>
            <p:ph type="body" idx="1"/>
          </p:nvPr>
        </p:nvSpPr>
        <p:spPr>
          <a:xfrm>
            <a:off x="51682" y="1367626"/>
            <a:ext cx="4766808" cy="5275690"/>
          </a:xfrm>
        </p:spPr>
        <p:txBody>
          <a:bodyPr rIns="132080">
            <a:noAutofit/>
          </a:bodyPr>
          <a:lstStyle/>
          <a:p>
            <a:pPr marL="100013" indent="-60325" eaLnBrk="1" hangingPunct="1">
              <a:lnSpc>
                <a:spcPct val="80000"/>
              </a:lnSpc>
              <a:spcBef>
                <a:spcPct val="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endParaRPr lang="en-US" sz="1600" dirty="0" smtClean="0">
              <a:ea typeface="PingFang SC Regular" charset="0"/>
              <a:cs typeface="PingFang SC Regular" charset="0"/>
              <a:sym typeface="Trebuchet MS" charset="0"/>
            </a:endParaRPr>
          </a:p>
          <a:p>
            <a:pPr marL="100013" indent="-60325" eaLnBrk="1" hangingPunct="1">
              <a:lnSpc>
                <a:spcPct val="80000"/>
              </a:lnSpc>
              <a:spcBef>
                <a:spcPts val="60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endParaRPr lang="en-US" sz="1600" dirty="0" smtClean="0">
              <a:cs typeface="Trebuchet MS" charset="0"/>
              <a:sym typeface="Trebuchet MS" charset="0"/>
            </a:endParaRPr>
          </a:p>
          <a:p>
            <a:pPr marL="100013" indent="-60325" eaLnBrk="1" hangingPunct="1">
              <a:lnSpc>
                <a:spcPct val="160000"/>
              </a:lnSpc>
              <a:spcBef>
                <a:spcPts val="60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endParaRPr lang="en-US" sz="1200" dirty="0">
              <a:cs typeface="Trebuchet MS" charset="0"/>
              <a:sym typeface="Trebuchet MS" charset="0"/>
            </a:endParaRPr>
          </a:p>
          <a:p>
            <a:pPr marL="100013" indent="-60325" eaLnBrk="1" hangingPunct="1">
              <a:lnSpc>
                <a:spcPct val="160000"/>
              </a:lnSpc>
              <a:spcBef>
                <a:spcPts val="60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smtClean="0">
                <a:solidFill>
                  <a:srgbClr val="0070C0"/>
                </a:solidFill>
                <a:cs typeface="Trebuchet MS" charset="0"/>
                <a:sym typeface="Trebuchet MS" charset="0"/>
              </a:rPr>
              <a:t>What does the child do with blocks?</a:t>
            </a:r>
            <a:endParaRPr lang="en-US" sz="1300" b="1" dirty="0" smtClean="0">
              <a:solidFill>
                <a:srgbClr val="0070C0"/>
              </a:solidFill>
              <a:ea typeface="PingFang SC Regular" charset="0"/>
              <a:cs typeface="PingFang SC Regular" charset="0"/>
              <a:sym typeface="Trebuchet MS" charset="0"/>
            </a:endParaRPr>
          </a:p>
          <a:p>
            <a:pPr marL="100013" indent="-60325" eaLnBrk="1" hangingPunct="1">
              <a:spcBef>
                <a:spcPts val="110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smtClean="0">
                <a:solidFill>
                  <a:srgbClr val="0070C0"/>
                </a:solidFill>
                <a:cs typeface="Trebuchet MS" charset="0"/>
                <a:sym typeface="Trebuchet MS" charset="0"/>
              </a:rPr>
              <a:t>Which type of blocks does child prefer to use most often?</a:t>
            </a:r>
            <a:r>
              <a:rPr lang="en-US" sz="1300" dirty="0">
                <a:solidFill>
                  <a:srgbClr val="0070C0"/>
                </a:solidFill>
                <a:cs typeface="Trebuchet MS" charset="0"/>
                <a:sym typeface="Trebuchet MS" charset="0"/>
              </a:rPr>
              <a:t> </a:t>
            </a:r>
            <a:r>
              <a:rPr lang="en-US" sz="1300" dirty="0" smtClean="0">
                <a:solidFill>
                  <a:srgbClr val="0070C0"/>
                </a:solidFill>
                <a:cs typeface="Trebuchet MS" charset="0"/>
                <a:sym typeface="Trebuchet MS" charset="0"/>
              </a:rPr>
              <a:t>   </a:t>
            </a:r>
            <a:r>
              <a:rPr lang="en-US" sz="1300" dirty="0" smtClean="0">
                <a:cs typeface="Trebuchet MS" charset="0"/>
                <a:sym typeface="Trebuchet MS" charset="0"/>
              </a:rPr>
              <a:t>□ cardboard</a:t>
            </a:r>
            <a:r>
              <a:rPr lang="en-US" sz="1300" dirty="0">
                <a:cs typeface="Trebuchet MS" charset="0"/>
                <a:sym typeface="Trebuchet MS" charset="0"/>
              </a:rPr>
              <a:t> </a:t>
            </a:r>
            <a:r>
              <a:rPr lang="en-US" sz="1300" dirty="0" smtClean="0">
                <a:cs typeface="Trebuchet MS" charset="0"/>
                <a:sym typeface="Trebuchet MS" charset="0"/>
              </a:rPr>
              <a:t>  □ table blocks</a:t>
            </a:r>
            <a:r>
              <a:rPr lang="en-US" sz="1300" dirty="0">
                <a:cs typeface="Trebuchet MS" charset="0"/>
                <a:sym typeface="Trebuchet MS" charset="0"/>
              </a:rPr>
              <a:t> </a:t>
            </a:r>
            <a:r>
              <a:rPr lang="en-US" sz="1300" dirty="0" smtClean="0">
                <a:cs typeface="Trebuchet MS" charset="0"/>
                <a:sym typeface="Trebuchet MS" charset="0"/>
              </a:rPr>
              <a:t>  </a:t>
            </a:r>
          </a:p>
          <a:p>
            <a:pPr marL="100013" indent="-60325" eaLnBrk="1" hangingPunct="1">
              <a:spcBef>
                <a:spcPts val="110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dirty="0" smtClean="0">
                <a:cs typeface="Trebuchet MS" charset="0"/>
                <a:sym typeface="Trebuchet MS" charset="0"/>
              </a:rPr>
              <a:t>  □ </a:t>
            </a:r>
            <a:r>
              <a:rPr lang="en-US" sz="1300" dirty="0" err="1" smtClean="0">
                <a:cs typeface="Trebuchet MS" charset="0"/>
                <a:sym typeface="Trebuchet MS" charset="0"/>
              </a:rPr>
              <a:t>uni</a:t>
            </a:r>
            <a:r>
              <a:rPr lang="en-US" sz="1300" dirty="0" smtClean="0">
                <a:cs typeface="Trebuchet MS" charset="0"/>
                <a:sym typeface="Trebuchet MS" charset="0"/>
              </a:rPr>
              <a:t> block  □ hardwood blocks</a:t>
            </a:r>
            <a:endParaRPr lang="en-US" sz="1300" dirty="0" smtClean="0">
              <a:ea typeface="PingFang SC Regular" charset="0"/>
              <a:cs typeface="PingFang SC Regular" charset="0"/>
              <a:sym typeface="Trebuchet MS" charset="0"/>
            </a:endParaRPr>
          </a:p>
          <a:p>
            <a:pPr marL="100013" indent="-60325" eaLnBrk="1" hangingPunct="1">
              <a:spcBef>
                <a:spcPts val="110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smtClean="0">
                <a:solidFill>
                  <a:srgbClr val="0070C0"/>
                </a:solidFill>
                <a:cs typeface="Trebuchet MS" charset="0"/>
                <a:sym typeface="Trebuchet MS" charset="0"/>
              </a:rPr>
              <a:t>Does the child…</a:t>
            </a:r>
            <a:r>
              <a:rPr lang="en-US" sz="1300" dirty="0" smtClean="0">
                <a:solidFill>
                  <a:srgbClr val="0070C0"/>
                </a:solidFill>
                <a:ea typeface="PingFang SC Regular" charset="0"/>
                <a:cs typeface="PingFang SC Regular" charset="0"/>
                <a:sym typeface="Trebuchet MS" charset="0"/>
              </a:rPr>
              <a:t/>
            </a:r>
            <a:br>
              <a:rPr lang="en-US" sz="1300" dirty="0" smtClean="0">
                <a:solidFill>
                  <a:srgbClr val="0070C0"/>
                </a:solidFill>
                <a:ea typeface="PingFang SC Regular" charset="0"/>
                <a:cs typeface="PingFang SC Regular" charset="0"/>
                <a:sym typeface="Trebuchet MS" charset="0"/>
              </a:rPr>
            </a:br>
            <a:r>
              <a:rPr lang="en-US" sz="1300" dirty="0" smtClean="0">
                <a:cs typeface="Trebuchet MS" charset="0"/>
                <a:sym typeface="Trebuchet MS" charset="0"/>
              </a:rPr>
              <a:t>□ sort </a:t>
            </a:r>
            <a:r>
              <a:rPr lang="en-US" sz="1300" dirty="0" smtClean="0">
                <a:ea typeface="PingFang SC Regular" charset="0"/>
                <a:cs typeface="PingFang SC Regular" charset="0"/>
                <a:sym typeface="Trebuchet MS" charset="0"/>
              </a:rPr>
              <a:t>	   </a:t>
            </a:r>
            <a:r>
              <a:rPr lang="en-US" sz="1300" dirty="0" smtClean="0">
                <a:cs typeface="Trebuchet MS" charset="0"/>
                <a:sym typeface="Trebuchet MS" charset="0"/>
              </a:rPr>
              <a:t>□ orders </a:t>
            </a:r>
            <a:r>
              <a:rPr lang="en-US" sz="1300" dirty="0" smtClean="0">
                <a:ea typeface="PingFang SC Regular" charset="0"/>
                <a:cs typeface="PingFang SC Regular" charset="0"/>
                <a:sym typeface="Trebuchet MS" charset="0"/>
              </a:rPr>
              <a:t>	</a:t>
            </a:r>
            <a:r>
              <a:rPr lang="en-US" sz="1300" dirty="0" smtClean="0">
                <a:cs typeface="Trebuchet MS" charset="0"/>
                <a:sym typeface="Trebuchet MS" charset="0"/>
              </a:rPr>
              <a:t>□ make patterns  □ balances                       □ build walls            □ name constructions</a:t>
            </a:r>
            <a:r>
              <a:rPr lang="en-US" sz="1300" dirty="0" smtClean="0">
                <a:ea typeface="PingFang SC Regular" charset="0"/>
                <a:cs typeface="PingFang SC Regular" charset="0"/>
                <a:sym typeface="Trebuchet MS" charset="0"/>
              </a:rPr>
              <a:t/>
            </a:r>
            <a:br>
              <a:rPr lang="en-US" sz="1300" dirty="0" smtClean="0">
                <a:ea typeface="PingFang SC Regular" charset="0"/>
                <a:cs typeface="PingFang SC Regular" charset="0"/>
                <a:sym typeface="Trebuchet MS" charset="0"/>
              </a:rPr>
            </a:br>
            <a:r>
              <a:rPr lang="en-US" sz="1300" dirty="0" smtClean="0">
                <a:cs typeface="Trebuchet MS" charset="0"/>
                <a:sym typeface="Trebuchet MS" charset="0"/>
              </a:rPr>
              <a:t>□ makes comparisons and sees relationships</a:t>
            </a:r>
          </a:p>
          <a:p>
            <a:pPr marL="100013" indent="-60325">
              <a:lnSpc>
                <a:spcPct val="160000"/>
              </a:lnSpc>
              <a:spcBef>
                <a:spcPts val="1100"/>
              </a:spcBef>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smtClean="0">
                <a:solidFill>
                  <a:srgbClr val="0070C0"/>
                </a:solidFill>
                <a:cs typeface="Trebuchet MS" charset="0"/>
                <a:sym typeface="Trebuchet MS" charset="0"/>
              </a:rPr>
              <a:t>How is balance achieved?  Does child add and take away blocks from each side?</a:t>
            </a:r>
            <a:endParaRPr lang="en-US" sz="1300" b="1" dirty="0" smtClean="0">
              <a:solidFill>
                <a:srgbClr val="0070C0"/>
              </a:solidFill>
              <a:ea typeface="PingFang SC Regular" charset="0"/>
              <a:cs typeface="PingFang SC Regular" charset="0"/>
              <a:sym typeface="Trebuchet MS" charset="0"/>
            </a:endParaRPr>
          </a:p>
          <a:p>
            <a:pPr marL="100013" indent="-60325">
              <a:lnSpc>
                <a:spcPct val="160000"/>
              </a:lnSpc>
              <a:spcBef>
                <a:spcPts val="1100"/>
              </a:spcBef>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smtClean="0">
                <a:solidFill>
                  <a:srgbClr val="0070C0"/>
                </a:solidFill>
                <a:cs typeface="Trebuchet MS" charset="0"/>
                <a:sym typeface="Trebuchet MS" charset="0"/>
              </a:rPr>
              <a:t>Does child select blocks with awareness of size, pattern, symmetry?</a:t>
            </a:r>
          </a:p>
          <a:p>
            <a:pPr marL="100013" indent="-60325">
              <a:lnSpc>
                <a:spcPct val="160000"/>
              </a:lnSpc>
              <a:spcBef>
                <a:spcPts val="1100"/>
              </a:spcBef>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a:solidFill>
                  <a:srgbClr val="0070C0"/>
                </a:solidFill>
                <a:cs typeface="Trebuchet MS" charset="0"/>
                <a:sym typeface="Trebuchet MS" charset="0"/>
              </a:rPr>
              <a:t>What kind of block structures does child make?</a:t>
            </a:r>
            <a:r>
              <a:rPr lang="en-US" sz="1300" b="1" dirty="0">
                <a:solidFill>
                  <a:srgbClr val="0070C0"/>
                </a:solidFill>
                <a:ea typeface="PingFang SC Regular" charset="0"/>
                <a:cs typeface="PingFang SC Regular" charset="0"/>
                <a:sym typeface="Trebuchet MS" charset="0"/>
              </a:rPr>
              <a:t/>
            </a:r>
            <a:br>
              <a:rPr lang="en-US" sz="1300" b="1" dirty="0">
                <a:solidFill>
                  <a:srgbClr val="0070C0"/>
                </a:solidFill>
                <a:ea typeface="PingFang SC Regular" charset="0"/>
                <a:cs typeface="PingFang SC Regular" charset="0"/>
                <a:sym typeface="Trebuchet MS" charset="0"/>
              </a:rPr>
            </a:br>
            <a:r>
              <a:rPr lang="en-US" sz="1300" dirty="0">
                <a:solidFill>
                  <a:prstClr val="black">
                    <a:lumMod val="65000"/>
                    <a:lumOff val="35000"/>
                  </a:prstClr>
                </a:solidFill>
                <a:cs typeface="Trebuchet MS" charset="0"/>
                <a:sym typeface="Trebuchet MS" charset="0"/>
              </a:rPr>
              <a:t>□ houses</a:t>
            </a:r>
            <a:r>
              <a:rPr lang="en-US" sz="1300" dirty="0">
                <a:solidFill>
                  <a:prstClr val="black">
                    <a:lumMod val="65000"/>
                    <a:lumOff val="35000"/>
                  </a:prstClr>
                </a:solidFill>
                <a:ea typeface="PingFang SC Regular" charset="0"/>
                <a:cs typeface="PingFang SC Regular" charset="0"/>
                <a:sym typeface="Trebuchet MS" charset="0"/>
              </a:rPr>
              <a:t>	</a:t>
            </a:r>
            <a:r>
              <a:rPr lang="en-US" sz="1300" dirty="0">
                <a:solidFill>
                  <a:prstClr val="black">
                    <a:lumMod val="65000"/>
                    <a:lumOff val="35000"/>
                  </a:prstClr>
                </a:solidFill>
                <a:cs typeface="Trebuchet MS" charset="0"/>
                <a:sym typeface="Trebuchet MS" charset="0"/>
              </a:rPr>
              <a:t> □ trucks  □ spaceships  □ theme related structures</a:t>
            </a:r>
            <a:endParaRPr lang="en-US" sz="1300" dirty="0">
              <a:solidFill>
                <a:prstClr val="black">
                  <a:lumMod val="65000"/>
                  <a:lumOff val="35000"/>
                </a:prstClr>
              </a:solidFill>
              <a:ea typeface="PingFang SC Regular" charset="0"/>
              <a:cs typeface="PingFang SC Regular" charset="0"/>
              <a:sym typeface="Trebuchet MS" charset="0"/>
            </a:endParaRPr>
          </a:p>
          <a:p>
            <a:pPr marL="100013" indent="-60325">
              <a:lnSpc>
                <a:spcPct val="160000"/>
              </a:lnSpc>
              <a:spcBef>
                <a:spcPts val="1100"/>
              </a:spcBef>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endParaRPr lang="en-US" sz="1300" b="1" dirty="0" smtClean="0">
              <a:solidFill>
                <a:srgbClr val="0070C0"/>
              </a:solidFill>
              <a:ea typeface="PingFang SC Regular" charset="0"/>
              <a:cs typeface="PingFang SC Regular" charset="0"/>
              <a:sym typeface="Trebuchet MS" charset="0"/>
            </a:endParaRPr>
          </a:p>
          <a:p>
            <a:pPr marL="100013" indent="-60325" eaLnBrk="1" hangingPunct="1">
              <a:lnSpc>
                <a:spcPct val="160000"/>
              </a:lnSpc>
              <a:spcBef>
                <a:spcPts val="1100"/>
              </a:spcBef>
              <a:buFont typeface="Arial" charset="0"/>
              <a:buNone/>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endParaRPr lang="en-US" sz="1200" dirty="0" smtClean="0">
              <a:ea typeface="PingFang SC Regular" charset="0"/>
              <a:cs typeface="PingFang SC Regular" charset="0"/>
              <a:sym typeface="Trebuchet MS" charset="0"/>
            </a:endParaRPr>
          </a:p>
        </p:txBody>
      </p:sp>
      <p:sp>
        <p:nvSpPr>
          <p:cNvPr id="2" name="TextBox 1"/>
          <p:cNvSpPr txBox="1"/>
          <p:nvPr/>
        </p:nvSpPr>
        <p:spPr>
          <a:xfrm>
            <a:off x="5037152" y="2337683"/>
            <a:ext cx="3995530" cy="4411977"/>
          </a:xfrm>
          <a:prstGeom prst="rect">
            <a:avLst/>
          </a:prstGeom>
          <a:noFill/>
        </p:spPr>
        <p:txBody>
          <a:bodyPr wrap="square" rtlCol="0">
            <a:spAutoFit/>
          </a:bodyPr>
          <a:lstStyle/>
          <a:p>
            <a:pPr marL="100013" lvl="0" indent="-60325">
              <a:lnSpc>
                <a:spcPct val="160000"/>
              </a:lnSpc>
              <a:spcBef>
                <a:spcPts val="1100"/>
              </a:spcBef>
              <a:buClr>
                <a:srgbClr val="80B606"/>
              </a:buClr>
              <a:buSzPct val="90000"/>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smtClean="0">
                <a:solidFill>
                  <a:srgbClr val="0070C0"/>
                </a:solidFill>
                <a:cs typeface="Trebuchet MS" charset="0"/>
                <a:sym typeface="Trebuchet MS" charset="0"/>
              </a:rPr>
              <a:t>How </a:t>
            </a:r>
            <a:r>
              <a:rPr lang="en-US" sz="1300" b="1" dirty="0">
                <a:solidFill>
                  <a:srgbClr val="0070C0"/>
                </a:solidFill>
                <a:cs typeface="Trebuchet MS" charset="0"/>
                <a:sym typeface="Trebuchet MS" charset="0"/>
              </a:rPr>
              <a:t>does the child use the structure after it is completed?</a:t>
            </a:r>
            <a:endParaRPr lang="en-US" sz="1300" b="1" dirty="0">
              <a:solidFill>
                <a:srgbClr val="0070C0"/>
              </a:solidFill>
              <a:ea typeface="PingFang SC Regular" charset="0"/>
              <a:cs typeface="PingFang SC Regular" charset="0"/>
              <a:sym typeface="Trebuchet MS" charset="0"/>
            </a:endParaRPr>
          </a:p>
          <a:p>
            <a:pPr marL="100013" lvl="0" indent="-60325">
              <a:lnSpc>
                <a:spcPct val="160000"/>
              </a:lnSpc>
              <a:spcBef>
                <a:spcPts val="1100"/>
              </a:spcBef>
              <a:buClr>
                <a:srgbClr val="80B606"/>
              </a:buClr>
              <a:buSzPct val="90000"/>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a:solidFill>
                  <a:srgbClr val="0070C0"/>
                </a:solidFill>
                <a:cs typeface="Trebuchet MS" charset="0"/>
                <a:sym typeface="Trebuchet MS" charset="0"/>
              </a:rPr>
              <a:t>How does the child record what has been constructed?</a:t>
            </a:r>
            <a:r>
              <a:rPr lang="en-US" sz="1300" b="1" dirty="0">
                <a:solidFill>
                  <a:srgbClr val="0070C0"/>
                </a:solidFill>
                <a:ea typeface="PingFang SC Regular" charset="0"/>
                <a:cs typeface="PingFang SC Regular" charset="0"/>
                <a:sym typeface="Trebuchet MS" charset="0"/>
              </a:rPr>
              <a:t/>
            </a:r>
            <a:br>
              <a:rPr lang="en-US" sz="1300" b="1" dirty="0">
                <a:solidFill>
                  <a:srgbClr val="0070C0"/>
                </a:solidFill>
                <a:ea typeface="PingFang SC Regular" charset="0"/>
                <a:cs typeface="PingFang SC Regular" charset="0"/>
                <a:sym typeface="Trebuchet MS" charset="0"/>
              </a:rPr>
            </a:br>
            <a:r>
              <a:rPr lang="en-US" sz="1300" dirty="0">
                <a:solidFill>
                  <a:prstClr val="black">
                    <a:lumMod val="65000"/>
                    <a:lumOff val="35000"/>
                  </a:prstClr>
                </a:solidFill>
                <a:cs typeface="Trebuchet MS" charset="0"/>
                <a:sym typeface="Trebuchet MS" charset="0"/>
              </a:rPr>
              <a:t>□ uses pictures  □ maps  □ a plan  □ uses descriptive language</a:t>
            </a:r>
            <a:endParaRPr lang="en-US" sz="1300" dirty="0">
              <a:solidFill>
                <a:prstClr val="black">
                  <a:lumMod val="65000"/>
                  <a:lumOff val="35000"/>
                </a:prstClr>
              </a:solidFill>
              <a:ea typeface="PingFang SC Regular" charset="0"/>
              <a:cs typeface="PingFang SC Regular" charset="0"/>
              <a:sym typeface="Trebuchet MS" charset="0"/>
            </a:endParaRPr>
          </a:p>
          <a:p>
            <a:pPr marL="100013" lvl="0" indent="-60325">
              <a:lnSpc>
                <a:spcPct val="160000"/>
              </a:lnSpc>
              <a:spcBef>
                <a:spcPts val="1100"/>
              </a:spcBef>
              <a:buClr>
                <a:srgbClr val="80B606"/>
              </a:buClr>
              <a:buSzPct val="90000"/>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a:solidFill>
                  <a:srgbClr val="0070C0"/>
                </a:solidFill>
                <a:cs typeface="Trebuchet MS" charset="0"/>
                <a:sym typeface="Trebuchet MS" charset="0"/>
              </a:rPr>
              <a:t>How is language developing? Can child instruct, use </a:t>
            </a:r>
            <a:r>
              <a:rPr lang="en-US" sz="1300" b="1" dirty="0" smtClean="0">
                <a:solidFill>
                  <a:srgbClr val="0070C0"/>
                </a:solidFill>
                <a:cs typeface="Trebuchet MS" charset="0"/>
                <a:sym typeface="Trebuchet MS" charset="0"/>
              </a:rPr>
              <a:t>new vocabulary</a:t>
            </a:r>
            <a:r>
              <a:rPr lang="en-US" sz="1300" b="1" dirty="0">
                <a:solidFill>
                  <a:srgbClr val="0070C0"/>
                </a:solidFill>
                <a:cs typeface="Trebuchet MS" charset="0"/>
                <a:sym typeface="Trebuchet MS" charset="0"/>
              </a:rPr>
              <a:t>, build on existing idea, successfully incorporate the ideas of playmates?</a:t>
            </a:r>
            <a:endParaRPr lang="en-US" sz="1300" b="1" dirty="0">
              <a:solidFill>
                <a:srgbClr val="0070C0"/>
              </a:solidFill>
              <a:ea typeface="PingFang SC Regular" charset="0"/>
              <a:cs typeface="PingFang SC Regular" charset="0"/>
              <a:sym typeface="Trebuchet MS" charset="0"/>
            </a:endParaRPr>
          </a:p>
          <a:p>
            <a:pPr marL="100013" lvl="0" indent="-60325">
              <a:spcBef>
                <a:spcPts val="1100"/>
              </a:spcBef>
              <a:buClr>
                <a:srgbClr val="80B606"/>
              </a:buClr>
              <a:buSzPct val="90000"/>
              <a:tabLst>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 pos="4102100" algn="l"/>
                <a:tab pos="5410200" algn="l"/>
                <a:tab pos="5524500" algn="l"/>
                <a:tab pos="774700" algn="l"/>
                <a:tab pos="1358900" algn="l"/>
                <a:tab pos="1638300" algn="l"/>
                <a:tab pos="2781300" algn="l"/>
              </a:tabLst>
              <a:defRPr/>
            </a:pPr>
            <a:r>
              <a:rPr lang="en-US" sz="1300" b="1" dirty="0">
                <a:solidFill>
                  <a:srgbClr val="0070C0"/>
                </a:solidFill>
                <a:cs typeface="Trebuchet MS" charset="0"/>
                <a:sym typeface="Trebuchet MS" charset="0"/>
              </a:rPr>
              <a:t>Is child developing and using mathematical and scientific concepts? </a:t>
            </a:r>
            <a:r>
              <a:rPr lang="en-US" sz="1300" dirty="0">
                <a:solidFill>
                  <a:srgbClr val="0070C0"/>
                </a:solidFill>
                <a:ea typeface="PingFang SC Regular" charset="0"/>
                <a:cs typeface="PingFang SC Regular" charset="0"/>
                <a:sym typeface="Trebuchet MS" charset="0"/>
              </a:rPr>
              <a:t/>
            </a:r>
            <a:br>
              <a:rPr lang="en-US" sz="1300" dirty="0">
                <a:solidFill>
                  <a:srgbClr val="0070C0"/>
                </a:solidFill>
                <a:ea typeface="PingFang SC Regular" charset="0"/>
                <a:cs typeface="PingFang SC Regular" charset="0"/>
                <a:sym typeface="Trebuchet MS" charset="0"/>
              </a:rPr>
            </a:br>
            <a:r>
              <a:rPr lang="en-US" sz="1300" dirty="0">
                <a:solidFill>
                  <a:prstClr val="black">
                    <a:lumMod val="65000"/>
                    <a:lumOff val="35000"/>
                  </a:prstClr>
                </a:solidFill>
                <a:cs typeface="Trebuchet MS" charset="0"/>
                <a:sym typeface="Trebuchet MS" charset="0"/>
              </a:rPr>
              <a:t>E.g., making patterns-teachers makes block pattern and child can continue the sequence, teacher makes and child can build and sequence</a:t>
            </a:r>
            <a:r>
              <a:rPr lang="en-US" sz="1400" dirty="0">
                <a:solidFill>
                  <a:prstClr val="black">
                    <a:lumMod val="65000"/>
                    <a:lumOff val="35000"/>
                  </a:prstClr>
                </a:solidFill>
                <a:cs typeface="Trebuchet MS" charset="0"/>
                <a:sym typeface="Trebuchet MS" charset="0"/>
              </a:rPr>
              <a:t>. </a:t>
            </a:r>
            <a:endParaRPr lang="en-US" sz="1400" dirty="0">
              <a:solidFill>
                <a:prstClr val="black">
                  <a:lumMod val="65000"/>
                  <a:lumOff val="35000"/>
                </a:prstClr>
              </a:solidFill>
              <a:ea typeface="PingFang SC Regular" charset="0"/>
              <a:cs typeface="PingFang SC Regular" charset="0"/>
              <a:sym typeface="Trebuchet MS" charset="0"/>
            </a:endParaRPr>
          </a:p>
        </p:txBody>
      </p:sp>
    </p:spTree>
    <p:extLst>
      <p:ext uri="{BB962C8B-B14F-4D97-AF65-F5344CB8AC3E}">
        <p14:creationId xmlns:p14="http://schemas.microsoft.com/office/powerpoint/2010/main" val="313897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rIns="132080"/>
          <a:lstStyle/>
          <a:p>
            <a:pPr indent="0" eaLnBrk="1" hangingPunct="1">
              <a:defRPr/>
            </a:pPr>
            <a:r>
              <a:rPr lang="en-US" dirty="0" smtClean="0"/>
              <a:t>Viewing with a purpose/Closure</a:t>
            </a:r>
          </a:p>
        </p:txBody>
      </p:sp>
      <p:sp>
        <p:nvSpPr>
          <p:cNvPr id="36866" name="Rectangle 2"/>
          <p:cNvSpPr>
            <a:spLocks noGrp="1" noChangeArrowheads="1"/>
          </p:cNvSpPr>
          <p:nvPr>
            <p:ph type="body" idx="1"/>
          </p:nvPr>
        </p:nvSpPr>
        <p:spPr/>
        <p:txBody>
          <a:bodyPr rIns="132080">
            <a:normAutofit/>
          </a:bodyPr>
          <a:lstStyle/>
          <a:p>
            <a:pPr eaLnBrk="1" hangingPunct="1">
              <a:defRPr/>
            </a:pPr>
            <a:r>
              <a:rPr lang="en-US" dirty="0" smtClean="0"/>
              <a:t>View YouTube video; </a:t>
            </a:r>
            <a:r>
              <a:rPr lang="en-US" dirty="0" smtClean="0">
                <a:solidFill>
                  <a:srgbClr val="0070C0"/>
                </a:solidFill>
              </a:rPr>
              <a:t>Standard Unit Blocks Large</a:t>
            </a:r>
          </a:p>
          <a:p>
            <a:pPr eaLnBrk="1" hangingPunct="1">
              <a:defRPr/>
            </a:pPr>
            <a:r>
              <a:rPr lang="en-US" dirty="0" smtClean="0"/>
              <a:t>Observe the examples of stages of block play</a:t>
            </a:r>
            <a:endParaRPr lang="en-US" dirty="0"/>
          </a:p>
          <a:p>
            <a:pPr eaLnBrk="1" hangingPunct="1">
              <a:defRPr/>
            </a:pPr>
            <a:r>
              <a:rPr lang="en-US" dirty="0" smtClean="0"/>
              <a:t>Think about what you are taking back to your program</a:t>
            </a:r>
          </a:p>
        </p:txBody>
      </p:sp>
    </p:spTree>
    <p:extLst>
      <p:ext uri="{BB962C8B-B14F-4D97-AF65-F5344CB8AC3E}">
        <p14:creationId xmlns:p14="http://schemas.microsoft.com/office/powerpoint/2010/main" val="3307683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680155"/>
            <a:ext cx="8229600" cy="1143000"/>
          </a:xfrm>
        </p:spPr>
        <p:txBody>
          <a:bodyPr rIns="132080"/>
          <a:lstStyle/>
          <a:p>
            <a:pPr indent="0" eaLnBrk="1" hangingPunct="1">
              <a:defRPr/>
            </a:pPr>
            <a:r>
              <a:rPr lang="en-US" sz="3800" dirty="0" smtClean="0">
                <a:latin typeface="+mn-lt"/>
                <a:cs typeface="Trebuchet MS Bold" charset="0"/>
                <a:sym typeface="Trebuchet MS Bold" charset="0"/>
              </a:rPr>
              <a:t>Print Resources</a:t>
            </a:r>
            <a:endParaRPr lang="en-US" sz="3800" dirty="0" smtClean="0">
              <a:latin typeface="+mn-lt"/>
              <a:ea typeface="PingFang SC Semibold" charset="0"/>
              <a:cs typeface="PingFang SC Semibold" charset="0"/>
              <a:sym typeface="Trebuchet MS Bold" charset="0"/>
            </a:endParaRPr>
          </a:p>
        </p:txBody>
      </p:sp>
      <p:sp>
        <p:nvSpPr>
          <p:cNvPr id="34818" name="Rectangle 2"/>
          <p:cNvSpPr>
            <a:spLocks noGrp="1" noChangeArrowheads="1"/>
          </p:cNvSpPr>
          <p:nvPr>
            <p:ph type="body" idx="1"/>
          </p:nvPr>
        </p:nvSpPr>
        <p:spPr>
          <a:xfrm>
            <a:off x="282272" y="1557793"/>
            <a:ext cx="8001000" cy="4953000"/>
          </a:xfrm>
        </p:spPr>
        <p:txBody>
          <a:bodyPr rIns="132080">
            <a:normAutofit fontScale="25000" lnSpcReduction="20000"/>
          </a:bodyPr>
          <a:lstStyle/>
          <a:p>
            <a:pPr eaLnBrk="1" hangingPunct="1">
              <a:lnSpc>
                <a:spcPct val="80000"/>
              </a:lnSpc>
              <a:defRPr/>
            </a:pPr>
            <a:endParaRPr lang="en-US" sz="2000" dirty="0" smtClean="0">
              <a:latin typeface="Trebuchet MS" charset="0"/>
              <a:ea typeface="PingFang SC Regular" charset="0"/>
              <a:cs typeface="PingFang SC Regular" charset="0"/>
              <a:sym typeface="Trebuchet MS" charset="0"/>
            </a:endParaRPr>
          </a:p>
          <a:p>
            <a:pPr eaLnBrk="1" hangingPunct="1">
              <a:lnSpc>
                <a:spcPct val="80000"/>
              </a:lnSpc>
              <a:defRPr/>
            </a:pPr>
            <a:endParaRPr lang="en-US" sz="2000" dirty="0">
              <a:latin typeface="Trebuchet MS" charset="0"/>
              <a:ea typeface="PingFang SC Regular" charset="0"/>
              <a:cs typeface="PingFang SC Regular" charset="0"/>
              <a:sym typeface="Trebuchet MS" charset="0"/>
            </a:endParaRPr>
          </a:p>
          <a:p>
            <a:pPr eaLnBrk="1" hangingPunct="1">
              <a:lnSpc>
                <a:spcPct val="80000"/>
              </a:lnSpc>
              <a:defRPr/>
            </a:pPr>
            <a:endParaRPr lang="en-US" sz="2000" dirty="0" smtClean="0">
              <a:latin typeface="Trebuchet MS" charset="0"/>
              <a:ea typeface="PingFang SC Regular" charset="0"/>
              <a:cs typeface="PingFang SC Regular" charset="0"/>
              <a:sym typeface="Trebuchet MS" charset="0"/>
            </a:endParaRPr>
          </a:p>
          <a:p>
            <a:pPr eaLnBrk="1" hangingPunct="1">
              <a:lnSpc>
                <a:spcPct val="120000"/>
              </a:lnSpc>
              <a:defRPr/>
            </a:pPr>
            <a:r>
              <a:rPr lang="en-US" sz="6400" dirty="0" err="1" smtClean="0">
                <a:latin typeface="Trebuchet MS" charset="0"/>
                <a:cs typeface="Trebuchet MS" charset="0"/>
                <a:sym typeface="Trebuchet MS" charset="0"/>
              </a:rPr>
              <a:t>Chalufour</a:t>
            </a:r>
            <a:r>
              <a:rPr lang="en-US" sz="6400" dirty="0" smtClean="0">
                <a:latin typeface="Trebuchet MS" charset="0"/>
                <a:cs typeface="Trebuchet MS" charset="0"/>
                <a:sym typeface="Trebuchet MS" charset="0"/>
              </a:rPr>
              <a:t>, Ingrid and Karen Worth (2004).  Building structures with young children. St. Paul, </a:t>
            </a:r>
          </a:p>
          <a:p>
            <a:pPr eaLnBrk="1" hangingPunct="1">
              <a:lnSpc>
                <a:spcPct val="120000"/>
              </a:lnSpc>
              <a:defRPr/>
            </a:pPr>
            <a:r>
              <a:rPr lang="en-US" sz="6400" dirty="0" smtClean="0">
                <a:latin typeface="Trebuchet MS" charset="0"/>
                <a:cs typeface="Trebuchet MS" charset="0"/>
                <a:sym typeface="Trebuchet MS" charset="0"/>
              </a:rPr>
              <a:t>Minnesota: </a:t>
            </a:r>
            <a:r>
              <a:rPr lang="en-US" sz="6400" dirty="0" err="1" smtClean="0">
                <a:latin typeface="Trebuchet MS" charset="0"/>
                <a:cs typeface="Trebuchet MS" charset="0"/>
                <a:sym typeface="Trebuchet MS" charset="0"/>
              </a:rPr>
              <a:t>Redleaf</a:t>
            </a:r>
            <a:r>
              <a:rPr lang="en-US" sz="6400" dirty="0" smtClean="0">
                <a:latin typeface="Trebuchet MS" charset="0"/>
                <a:cs typeface="Trebuchet MS" charset="0"/>
                <a:sym typeface="Trebuchet MS" charset="0"/>
              </a:rPr>
              <a:t> Press.</a:t>
            </a:r>
            <a:endParaRPr lang="en-US" sz="6400" dirty="0" smtClean="0">
              <a:latin typeface="Trebuchet MS" charset="0"/>
              <a:ea typeface="PingFang SC Regular" charset="0"/>
              <a:cs typeface="PingFang SC Regular" charset="0"/>
              <a:sym typeface="Trebuchet MS" charset="0"/>
            </a:endParaRPr>
          </a:p>
          <a:p>
            <a:pPr eaLnBrk="1" hangingPunct="1">
              <a:lnSpc>
                <a:spcPct val="120000"/>
              </a:lnSpc>
              <a:defRPr/>
            </a:pPr>
            <a:r>
              <a:rPr lang="en-US" sz="6400" dirty="0" smtClean="0">
                <a:latin typeface="Trebuchet MS" charset="0"/>
                <a:cs typeface="Trebuchet MS" charset="0"/>
                <a:sym typeface="Trebuchet MS" charset="0"/>
              </a:rPr>
              <a:t>Hirsch, Elisabeth S., Ed. (1984).  The Block Book. Revised Edition.</a:t>
            </a:r>
            <a:r>
              <a:rPr lang="en-US" sz="6400" dirty="0" smtClean="0">
                <a:latin typeface="Trebuchet MS" charset="0"/>
                <a:ea typeface="PingFang SC Regular" charset="0"/>
                <a:cs typeface="PingFang SC Regular" charset="0"/>
                <a:sym typeface="Trebuchet MS" charset="0"/>
              </a:rPr>
              <a:t/>
            </a:r>
            <a:br>
              <a:rPr lang="en-US" sz="6400" dirty="0" smtClean="0">
                <a:latin typeface="Trebuchet MS" charset="0"/>
                <a:ea typeface="PingFang SC Regular" charset="0"/>
                <a:cs typeface="PingFang SC Regular" charset="0"/>
                <a:sym typeface="Trebuchet MS" charset="0"/>
              </a:rPr>
            </a:br>
            <a:endParaRPr lang="en-US" sz="6400" dirty="0" smtClean="0">
              <a:latin typeface="Trebuchet MS" charset="0"/>
              <a:ea typeface="PingFang SC Regular" charset="0"/>
              <a:cs typeface="PingFang SC Regular" charset="0"/>
              <a:sym typeface="Trebuchet MS" charset="0"/>
            </a:endParaRPr>
          </a:p>
          <a:p>
            <a:pPr eaLnBrk="1" hangingPunct="1">
              <a:lnSpc>
                <a:spcPct val="120000"/>
              </a:lnSpc>
              <a:defRPr/>
            </a:pPr>
            <a:r>
              <a:rPr lang="en-US" sz="6400" dirty="0" smtClean="0">
                <a:latin typeface="Trebuchet MS" charset="0"/>
                <a:cs typeface="Trebuchet MS" charset="0"/>
                <a:sym typeface="Trebuchet MS" charset="0"/>
              </a:rPr>
              <a:t>Washington, DC: National Association for the Education of Young</a:t>
            </a:r>
            <a:r>
              <a:rPr lang="en-US" sz="6400" dirty="0" smtClean="0">
                <a:latin typeface="Trebuchet MS" charset="0"/>
                <a:ea typeface="PingFang SC Regular" charset="0"/>
                <a:cs typeface="PingFang SC Regular" charset="0"/>
                <a:sym typeface="Trebuchet MS" charset="0"/>
              </a:rPr>
              <a:t/>
            </a:r>
            <a:br>
              <a:rPr lang="en-US" sz="6400" dirty="0" smtClean="0">
                <a:latin typeface="Trebuchet MS" charset="0"/>
                <a:ea typeface="PingFang SC Regular" charset="0"/>
                <a:cs typeface="PingFang SC Regular" charset="0"/>
                <a:sym typeface="Trebuchet MS" charset="0"/>
              </a:rPr>
            </a:br>
            <a:r>
              <a:rPr lang="en-US" sz="6400" dirty="0" smtClean="0">
                <a:latin typeface="Trebuchet MS" charset="0"/>
                <a:cs typeface="Trebuchet MS" charset="0"/>
                <a:sym typeface="Trebuchet MS" charset="0"/>
              </a:rPr>
              <a:t>Children.</a:t>
            </a:r>
          </a:p>
          <a:p>
            <a:pPr eaLnBrk="1" hangingPunct="1">
              <a:lnSpc>
                <a:spcPct val="120000"/>
              </a:lnSpc>
              <a:defRPr/>
            </a:pPr>
            <a:r>
              <a:rPr lang="en-US" sz="6400" dirty="0" smtClean="0">
                <a:latin typeface="Trebuchet MS" charset="0"/>
                <a:cs typeface="Trebuchet MS" charset="0"/>
                <a:sym typeface="Trebuchet MS" charset="0"/>
              </a:rPr>
              <a:t>MacDonald, Sharon (2001).  Block Play: The Complete Guide to Learning and Playing with Blocks. Beltsville </a:t>
            </a:r>
            <a:r>
              <a:rPr lang="en-US" sz="6400" dirty="0" err="1" smtClean="0">
                <a:latin typeface="Trebuchet MS" charset="0"/>
                <a:cs typeface="Trebuchet MS" charset="0"/>
                <a:sym typeface="Trebuchet MS" charset="0"/>
              </a:rPr>
              <a:t>Md</a:t>
            </a:r>
            <a:r>
              <a:rPr lang="en-US" sz="6400" dirty="0" smtClean="0">
                <a:latin typeface="Trebuchet MS" charset="0"/>
                <a:cs typeface="Trebuchet MS" charset="0"/>
                <a:sym typeface="Trebuchet MS" charset="0"/>
              </a:rPr>
              <a:t>: Gryphon House, Inc.</a:t>
            </a:r>
            <a:endParaRPr lang="en-US" sz="6400" dirty="0" smtClean="0">
              <a:latin typeface="Trebuchet MS" charset="0"/>
              <a:ea typeface="PingFang SC Regular" charset="0"/>
              <a:cs typeface="PingFang SC Regular" charset="0"/>
              <a:sym typeface="Trebuchet MS" charset="0"/>
            </a:endParaRPr>
          </a:p>
          <a:p>
            <a:pPr eaLnBrk="1" hangingPunct="1">
              <a:lnSpc>
                <a:spcPct val="120000"/>
              </a:lnSpc>
              <a:defRPr/>
            </a:pPr>
            <a:r>
              <a:rPr lang="en-US" sz="6400" dirty="0" err="1" smtClean="0">
                <a:latin typeface="Trebuchet MS" charset="0"/>
                <a:cs typeface="Trebuchet MS" charset="0"/>
                <a:sym typeface="Trebuchet MS" charset="0"/>
              </a:rPr>
              <a:t>Wellhousen</a:t>
            </a:r>
            <a:r>
              <a:rPr lang="en-US" sz="6400" dirty="0" smtClean="0">
                <a:latin typeface="Trebuchet MS" charset="0"/>
                <a:cs typeface="Trebuchet MS" charset="0"/>
                <a:sym typeface="Trebuchet MS" charset="0"/>
              </a:rPr>
              <a:t>, </a:t>
            </a:r>
            <a:r>
              <a:rPr lang="en-US" sz="6400" dirty="0" err="1" smtClean="0">
                <a:latin typeface="Trebuchet MS" charset="0"/>
                <a:cs typeface="Trebuchet MS" charset="0"/>
                <a:sym typeface="Trebuchet MS" charset="0"/>
              </a:rPr>
              <a:t>Karyn</a:t>
            </a:r>
            <a:r>
              <a:rPr lang="en-US" sz="6400" dirty="0" smtClean="0">
                <a:latin typeface="Trebuchet MS" charset="0"/>
                <a:cs typeface="Trebuchet MS" charset="0"/>
                <a:sym typeface="Trebuchet MS" charset="0"/>
              </a:rPr>
              <a:t>, Judith </a:t>
            </a:r>
            <a:r>
              <a:rPr lang="en-US" sz="6400" dirty="0" err="1" smtClean="0">
                <a:latin typeface="Trebuchet MS" charset="0"/>
                <a:cs typeface="Trebuchet MS" charset="0"/>
                <a:sym typeface="Trebuchet MS" charset="0"/>
              </a:rPr>
              <a:t>Kieff</a:t>
            </a:r>
            <a:r>
              <a:rPr lang="en-US" sz="6400" dirty="0" smtClean="0">
                <a:latin typeface="Trebuchet MS" charset="0"/>
                <a:cs typeface="Trebuchet MS" charset="0"/>
                <a:sym typeface="Trebuchet MS" charset="0"/>
              </a:rPr>
              <a:t> (2001).  A Constructivist Approach to Block Play in Early Childhood. Albany, NY: Delmar.</a:t>
            </a:r>
            <a:endParaRPr lang="en-US" sz="6400" dirty="0" smtClean="0">
              <a:latin typeface="Trebuchet MS" charset="0"/>
              <a:ea typeface="PingFang SC Regular" charset="0"/>
              <a:cs typeface="PingFang SC Regular" charset="0"/>
              <a:sym typeface="Trebuchet MS" charset="0"/>
            </a:endParaRPr>
          </a:p>
        </p:txBody>
      </p:sp>
    </p:spTree>
    <p:extLst>
      <p:ext uri="{BB962C8B-B14F-4D97-AF65-F5344CB8AC3E}">
        <p14:creationId xmlns:p14="http://schemas.microsoft.com/office/powerpoint/2010/main" val="380966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a:t>
            </a:r>
            <a:endParaRPr lang="en-US" dirty="0"/>
          </a:p>
        </p:txBody>
      </p:sp>
      <p:sp>
        <p:nvSpPr>
          <p:cNvPr id="4" name="Rectangle 2"/>
          <p:cNvSpPr>
            <a:spLocks noGrp="1" noChangeArrowheads="1"/>
          </p:cNvSpPr>
          <p:nvPr>
            <p:ph idx="1"/>
          </p:nvPr>
        </p:nvSpPr>
        <p:spPr>
          <a:xfrm>
            <a:off x="739775" y="2401294"/>
            <a:ext cx="7662864" cy="3635969"/>
          </a:xfrm>
        </p:spPr>
        <p:txBody>
          <a:bodyPr rIns="132080">
            <a:noAutofit/>
          </a:bodyPr>
          <a:lstStyle/>
          <a:p>
            <a:pPr eaLnBrk="1" hangingPunct="1">
              <a:lnSpc>
                <a:spcPct val="80000"/>
              </a:lnSpc>
              <a:defRPr/>
            </a:pPr>
            <a:r>
              <a:rPr lang="en-US" sz="1400" dirty="0" smtClean="0">
                <a:latin typeface="Trebuchet MS" charset="0"/>
                <a:cs typeface="Trebuchet MS" charset="0"/>
                <a:sym typeface="Trebuchet MS" charset="0"/>
              </a:rPr>
              <a:t>www.pbs.org/wgbh/buildingbig   (for older children- information on bridges etc.)</a:t>
            </a:r>
            <a:r>
              <a:rPr lang="en-US" sz="1400" dirty="0" smtClean="0">
                <a:latin typeface="Trebuchet MS" charset="0"/>
                <a:ea typeface="PingFang SC Regular" charset="0"/>
                <a:cs typeface="PingFang SC Regular" charset="0"/>
                <a:sym typeface="Trebuchet MS" charset="0"/>
              </a:rPr>
              <a:t/>
            </a:r>
            <a:br>
              <a:rPr lang="en-US" sz="1400" dirty="0" smtClean="0">
                <a:latin typeface="Trebuchet MS" charset="0"/>
                <a:ea typeface="PingFang SC Regular" charset="0"/>
                <a:cs typeface="PingFang SC Regular" charset="0"/>
                <a:sym typeface="Trebuchet MS" charset="0"/>
              </a:rPr>
            </a:br>
            <a:endParaRPr lang="en-US" sz="1400" dirty="0" smtClean="0">
              <a:latin typeface="Trebuchet MS" charset="0"/>
              <a:ea typeface="PingFang SC Regular" charset="0"/>
              <a:cs typeface="PingFang SC Regular" charset="0"/>
              <a:sym typeface="Trebuchet MS" charset="0"/>
            </a:endParaRPr>
          </a:p>
          <a:p>
            <a:pPr eaLnBrk="1" hangingPunct="1">
              <a:lnSpc>
                <a:spcPct val="80000"/>
              </a:lnSpc>
              <a:defRPr/>
            </a:pPr>
            <a:r>
              <a:rPr lang="en-US" sz="1400" dirty="0" smtClean="0">
                <a:latin typeface="Trebuchet MS" charset="0"/>
                <a:cs typeface="Trebuchet MS" charset="0"/>
                <a:sym typeface="Trebuchet MS" charset="0"/>
              </a:rPr>
              <a:t>www.learningmaterialswork.com</a:t>
            </a:r>
            <a:r>
              <a:rPr lang="en-US" sz="1400" dirty="0" smtClean="0">
                <a:latin typeface="Trebuchet MS" charset="0"/>
                <a:ea typeface="PingFang SC Regular" charset="0"/>
                <a:cs typeface="PingFang SC Regular" charset="0"/>
                <a:sym typeface="Trebuchet MS" charset="0"/>
              </a:rPr>
              <a:t/>
            </a:r>
            <a:br>
              <a:rPr lang="en-US" sz="1400" dirty="0" smtClean="0">
                <a:latin typeface="Trebuchet MS" charset="0"/>
                <a:ea typeface="PingFang SC Regular" charset="0"/>
                <a:cs typeface="PingFang SC Regular" charset="0"/>
                <a:sym typeface="Trebuchet MS" charset="0"/>
              </a:rPr>
            </a:br>
            <a:r>
              <a:rPr lang="en-US" sz="1400" dirty="0" smtClean="0">
                <a:latin typeface="Trebuchet MS" charset="0"/>
                <a:ea typeface="PingFang SC Regular" charset="0"/>
                <a:cs typeface="PingFang SC Regular" charset="0"/>
                <a:sym typeface="Trebuchet MS" charset="0"/>
              </a:rPr>
              <a:t> </a:t>
            </a:r>
          </a:p>
          <a:p>
            <a:pPr eaLnBrk="1" hangingPunct="1">
              <a:lnSpc>
                <a:spcPct val="80000"/>
              </a:lnSpc>
              <a:defRPr/>
            </a:pPr>
            <a:r>
              <a:rPr lang="en-US" sz="1400" dirty="0" smtClean="0">
                <a:latin typeface="Trebuchet MS" charset="0"/>
                <a:cs typeface="Trebuchet MS" charset="0"/>
                <a:sym typeface="Trebuchet MS" charset="0"/>
              </a:rPr>
              <a:t>www.drdrewsblocks.com</a:t>
            </a:r>
            <a:r>
              <a:rPr lang="en-US" sz="1400" dirty="0" smtClean="0">
                <a:latin typeface="Trebuchet MS" charset="0"/>
                <a:ea typeface="PingFang SC Regular" charset="0"/>
                <a:cs typeface="PingFang SC Regular" charset="0"/>
                <a:sym typeface="Trebuchet MS" charset="0"/>
              </a:rPr>
              <a:t/>
            </a:r>
            <a:br>
              <a:rPr lang="en-US" sz="1400" dirty="0" smtClean="0">
                <a:latin typeface="Trebuchet MS" charset="0"/>
                <a:ea typeface="PingFang SC Regular" charset="0"/>
                <a:cs typeface="PingFang SC Regular" charset="0"/>
                <a:sym typeface="Trebuchet MS" charset="0"/>
              </a:rPr>
            </a:br>
            <a:endParaRPr lang="en-US" sz="1400" dirty="0" smtClean="0">
              <a:latin typeface="Trebuchet MS" charset="0"/>
              <a:ea typeface="PingFang SC Regular" charset="0"/>
              <a:cs typeface="PingFang SC Regular" charset="0"/>
              <a:sym typeface="Trebuchet MS" charset="0"/>
            </a:endParaRPr>
          </a:p>
          <a:p>
            <a:pPr eaLnBrk="1" hangingPunct="1">
              <a:lnSpc>
                <a:spcPct val="80000"/>
              </a:lnSpc>
              <a:defRPr/>
            </a:pPr>
            <a:r>
              <a:rPr lang="en-US" sz="1400" dirty="0" smtClean="0">
                <a:latin typeface="Trebuchet MS" charset="0"/>
                <a:cs typeface="Trebuchet MS" charset="0"/>
                <a:sym typeface="Trebuchet MS" charset="0"/>
              </a:rPr>
              <a:t>www.sharonmacdonald.com/block-play</a:t>
            </a:r>
            <a:r>
              <a:rPr lang="en-US" sz="1400" dirty="0" smtClean="0">
                <a:latin typeface="Trebuchet MS" charset="0"/>
                <a:ea typeface="PingFang SC Regular" charset="0"/>
                <a:cs typeface="PingFang SC Regular" charset="0"/>
                <a:sym typeface="Trebuchet MS" charset="0"/>
              </a:rPr>
              <a:t/>
            </a:r>
            <a:br>
              <a:rPr lang="en-US" sz="1400" dirty="0" smtClean="0">
                <a:latin typeface="Trebuchet MS" charset="0"/>
                <a:ea typeface="PingFang SC Regular" charset="0"/>
                <a:cs typeface="PingFang SC Regular" charset="0"/>
                <a:sym typeface="Trebuchet MS" charset="0"/>
              </a:rPr>
            </a:br>
            <a:endParaRPr lang="en-US" sz="1400" dirty="0" smtClean="0">
              <a:latin typeface="Trebuchet MS" charset="0"/>
              <a:ea typeface="PingFang SC Regular" charset="0"/>
              <a:cs typeface="PingFang SC Regular" charset="0"/>
              <a:sym typeface="Trebuchet MS" charset="0"/>
            </a:endParaRPr>
          </a:p>
          <a:p>
            <a:pPr eaLnBrk="1" hangingPunct="1">
              <a:lnSpc>
                <a:spcPct val="80000"/>
              </a:lnSpc>
              <a:defRPr/>
            </a:pPr>
            <a:r>
              <a:rPr lang="en-US" sz="1400" dirty="0" smtClean="0">
                <a:latin typeface="Trebuchet MS" charset="0"/>
                <a:cs typeface="Trebuchet MS" charset="0"/>
                <a:sym typeface="Trebuchet MS" charset="0"/>
              </a:rPr>
              <a:t>www.communityplaythings.co.uk/c/Blocks/UnitBlocks/index.htm</a:t>
            </a:r>
            <a:r>
              <a:rPr lang="en-US" sz="1400" dirty="0" smtClean="0">
                <a:latin typeface="Trebuchet MS" charset="0"/>
                <a:ea typeface="PingFang SC Regular" charset="0"/>
                <a:cs typeface="PingFang SC Regular" charset="0"/>
                <a:sym typeface="Trebuchet MS" charset="0"/>
              </a:rPr>
              <a:t/>
            </a:r>
            <a:br>
              <a:rPr lang="en-US" sz="1400" dirty="0" smtClean="0">
                <a:latin typeface="Trebuchet MS" charset="0"/>
                <a:ea typeface="PingFang SC Regular" charset="0"/>
                <a:cs typeface="PingFang SC Regular" charset="0"/>
                <a:sym typeface="Trebuchet MS" charset="0"/>
              </a:rPr>
            </a:br>
            <a:r>
              <a:rPr lang="en-US" sz="1400" dirty="0" smtClean="0">
                <a:latin typeface="Trebuchet MS" charset="0"/>
                <a:ea typeface="PingFang SC Regular" charset="0"/>
                <a:cs typeface="PingFang SC Regular" charset="0"/>
                <a:sym typeface="Trebuchet MS" charset="0"/>
              </a:rPr>
              <a:t>-video on </a:t>
            </a:r>
            <a:r>
              <a:rPr lang="en-US" sz="1400" dirty="0" err="1" smtClean="0">
                <a:latin typeface="Trebuchet MS" charset="0"/>
                <a:ea typeface="PingFang SC Regular" charset="0"/>
                <a:cs typeface="PingFang SC Regular" charset="0"/>
                <a:sym typeface="Trebuchet MS" charset="0"/>
              </a:rPr>
              <a:t>Foundations:Building</a:t>
            </a:r>
            <a:r>
              <a:rPr lang="en-US" sz="1400" dirty="0" smtClean="0">
                <a:latin typeface="Trebuchet MS" charset="0"/>
                <a:ea typeface="PingFang SC Regular" charset="0"/>
                <a:cs typeface="PingFang SC Regular" charset="0"/>
                <a:sym typeface="Trebuchet MS" charset="0"/>
              </a:rPr>
              <a:t> STEM skills</a:t>
            </a:r>
          </a:p>
          <a:p>
            <a:pPr eaLnBrk="1" hangingPunct="1">
              <a:lnSpc>
                <a:spcPct val="80000"/>
              </a:lnSpc>
              <a:defRPr/>
            </a:pPr>
            <a:r>
              <a:rPr lang="en-US" sz="1400" dirty="0" smtClean="0">
                <a:latin typeface="Trebuchet MS" charset="0"/>
                <a:cs typeface="Trebuchet MS" charset="0"/>
                <a:sym typeface="Trebuchet MS" charset="0"/>
              </a:rPr>
              <a:t>cela.albany.edu/</a:t>
            </a:r>
            <a:r>
              <a:rPr lang="en-US" sz="1400" dirty="0" err="1" smtClean="0">
                <a:latin typeface="Trebuchet MS" charset="0"/>
                <a:cs typeface="Trebuchet MS" charset="0"/>
                <a:sym typeface="Trebuchet MS" charset="0"/>
              </a:rPr>
              <a:t>literacycorner</a:t>
            </a:r>
            <a:r>
              <a:rPr lang="en-US" sz="1400" dirty="0" smtClean="0">
                <a:latin typeface="Trebuchet MS" charset="0"/>
                <a:cs typeface="Trebuchet MS" charset="0"/>
                <a:sym typeface="Trebuchet MS" charset="0"/>
              </a:rPr>
              <a:t>/activities/Blocks.htm</a:t>
            </a:r>
            <a:endParaRPr lang="en-US" sz="1400" dirty="0" smtClean="0">
              <a:latin typeface="Trebuchet MS" charset="0"/>
              <a:ea typeface="PingFang SC Regular" charset="0"/>
              <a:cs typeface="PingFang SC Regular" charset="0"/>
              <a:sym typeface="Trebuchet MS" charset="0"/>
            </a:endParaRPr>
          </a:p>
          <a:p>
            <a:pPr eaLnBrk="1" hangingPunct="1">
              <a:lnSpc>
                <a:spcPct val="80000"/>
              </a:lnSpc>
              <a:defRPr/>
            </a:pPr>
            <a:r>
              <a:rPr lang="en-US" sz="1400" dirty="0" smtClean="0">
                <a:latin typeface="Trebuchet MS" charset="0"/>
                <a:cs typeface="Trebuchet MS" charset="0"/>
                <a:sym typeface="Trebuchet MS" charset="0"/>
              </a:rPr>
              <a:t>homeschool.lifetips.com/tip/31730/powerful-play/powerful-play-general/index.html</a:t>
            </a:r>
            <a:endParaRPr lang="en-US" sz="1400" dirty="0" smtClean="0">
              <a:latin typeface="Trebuchet MS" charset="0"/>
              <a:ea typeface="PingFang SC Regular" charset="0"/>
              <a:cs typeface="PingFang SC Regular" charset="0"/>
              <a:sym typeface="Trebuchet MS" charset="0"/>
            </a:endParaRPr>
          </a:p>
          <a:p>
            <a:pPr eaLnBrk="1" hangingPunct="1">
              <a:lnSpc>
                <a:spcPct val="80000"/>
              </a:lnSpc>
              <a:defRPr/>
            </a:pPr>
            <a:r>
              <a:rPr lang="en-US" sz="1400" dirty="0" err="1" smtClean="0">
                <a:latin typeface="Trebuchet MS" charset="0"/>
                <a:cs typeface="Trebuchet MS" charset="0"/>
                <a:sym typeface="Trebuchet MS" charset="0"/>
              </a:rPr>
              <a:t>www.drdrewsblocks.com</a:t>
            </a:r>
            <a:endParaRPr lang="en-US" sz="1400" dirty="0" smtClean="0">
              <a:latin typeface="Trebuchet MS" charset="0"/>
              <a:ea typeface="PingFang SC Regular" charset="0"/>
              <a:cs typeface="PingFang SC Regular" charset="0"/>
              <a:sym typeface="Trebuchet MS" charset="0"/>
            </a:endParaRPr>
          </a:p>
        </p:txBody>
      </p:sp>
    </p:spTree>
    <p:extLst>
      <p:ext uri="{BB962C8B-B14F-4D97-AF65-F5344CB8AC3E}">
        <p14:creationId xmlns:p14="http://schemas.microsoft.com/office/powerpoint/2010/main" val="4061167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Circle</a:t>
            </a:r>
            <a:endParaRPr lang="en-US" dirty="0"/>
          </a:p>
        </p:txBody>
      </p:sp>
      <p:sp>
        <p:nvSpPr>
          <p:cNvPr id="3" name="Content Placeholder 2"/>
          <p:cNvSpPr>
            <a:spLocks noGrp="1"/>
          </p:cNvSpPr>
          <p:nvPr>
            <p:ph idx="1"/>
          </p:nvPr>
        </p:nvSpPr>
        <p:spPr/>
        <p:txBody>
          <a:bodyPr/>
          <a:lstStyle/>
          <a:p>
            <a:pPr marL="0" indent="0">
              <a:buNone/>
            </a:pPr>
            <a:r>
              <a:rPr lang="en-US" dirty="0" smtClean="0"/>
              <a:t>In chat please:</a:t>
            </a:r>
          </a:p>
          <a:p>
            <a:r>
              <a:rPr lang="en-US" dirty="0" smtClean="0"/>
              <a:t>Share one key idea you are taking back to your context</a:t>
            </a:r>
            <a:endParaRPr lang="en-US" dirty="0"/>
          </a:p>
        </p:txBody>
      </p:sp>
      <p:pic>
        <p:nvPicPr>
          <p:cNvPr id="4" name="Content Placeholder 4">
            <a:extLst>
              <a:ext uri="{FF2B5EF4-FFF2-40B4-BE49-F238E27FC236}">
                <a16:creationId xmlns:a16="http://schemas.microsoft.com/office/drawing/2014/main" id="{F8993412-CBAF-574E-8041-01F385B253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18430" y="3967701"/>
            <a:ext cx="3714964" cy="2474224"/>
          </a:xfrm>
          <a:prstGeom prst="rect">
            <a:avLst/>
          </a:prstGeom>
        </p:spPr>
      </p:pic>
    </p:spTree>
    <p:extLst>
      <p:ext uri="{BB962C8B-B14F-4D97-AF65-F5344CB8AC3E}">
        <p14:creationId xmlns:p14="http://schemas.microsoft.com/office/powerpoint/2010/main" val="182132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together</a:t>
            </a:r>
            <a:endParaRPr lang="en-US" dirty="0"/>
          </a:p>
        </p:txBody>
      </p:sp>
      <p:sp>
        <p:nvSpPr>
          <p:cNvPr id="3" name="Content Placeholder 2"/>
          <p:cNvSpPr>
            <a:spLocks noGrp="1"/>
          </p:cNvSpPr>
          <p:nvPr>
            <p:ph idx="1"/>
          </p:nvPr>
        </p:nvSpPr>
        <p:spPr/>
        <p:txBody>
          <a:bodyPr/>
          <a:lstStyle/>
          <a:p>
            <a:r>
              <a:rPr lang="en-US" dirty="0" smtClean="0"/>
              <a:t>In small groups talk and build:</a:t>
            </a:r>
          </a:p>
          <a:p>
            <a:r>
              <a:rPr lang="en-US" dirty="0" smtClean="0"/>
              <a:t>What is currently happening with block play in your classroom?</a:t>
            </a:r>
          </a:p>
          <a:p>
            <a:r>
              <a:rPr lang="en-US" dirty="0" smtClean="0"/>
              <a:t>What are the highlights?</a:t>
            </a:r>
          </a:p>
          <a:p>
            <a:r>
              <a:rPr lang="en-US" dirty="0" smtClean="0"/>
              <a:t>What challenges do you have?</a:t>
            </a:r>
            <a:endParaRPr lang="en-US" dirty="0"/>
          </a:p>
        </p:txBody>
      </p:sp>
    </p:spTree>
    <p:extLst>
      <p:ext uri="{BB962C8B-B14F-4D97-AF65-F5344CB8AC3E}">
        <p14:creationId xmlns:p14="http://schemas.microsoft.com/office/powerpoint/2010/main" val="2668270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Block Play?</a:t>
            </a:r>
            <a:endParaRPr lang="en-US" dirty="0"/>
          </a:p>
        </p:txBody>
      </p:sp>
      <p:sp>
        <p:nvSpPr>
          <p:cNvPr id="3" name="Content Placeholder 2"/>
          <p:cNvSpPr>
            <a:spLocks noGrp="1"/>
          </p:cNvSpPr>
          <p:nvPr>
            <p:ph idx="1"/>
          </p:nvPr>
        </p:nvSpPr>
        <p:spPr/>
        <p:txBody>
          <a:bodyPr/>
          <a:lstStyle/>
          <a:p>
            <a:endParaRPr lang="en-US" dirty="0" smtClean="0"/>
          </a:p>
          <a:p>
            <a:r>
              <a:rPr lang="en-US" dirty="0" smtClean="0"/>
              <a:t>“Play is the highest expression of human development in childhood for it alone is the free expression of what is in a child’s soul.”</a:t>
            </a:r>
          </a:p>
          <a:p>
            <a:pPr lvl="3"/>
            <a:r>
              <a:rPr lang="en-US" dirty="0" smtClean="0"/>
              <a:t>Friedrich Froebel-father of Kindergarten and “</a:t>
            </a:r>
            <a:r>
              <a:rPr lang="en-US" dirty="0" err="1" smtClean="0"/>
              <a:t>Gifts”of</a:t>
            </a:r>
            <a:r>
              <a:rPr lang="en-US" dirty="0" smtClean="0"/>
              <a:t> blocks</a:t>
            </a:r>
            <a:endParaRPr lang="en-US" dirty="0"/>
          </a:p>
        </p:txBody>
      </p:sp>
    </p:spTree>
    <p:extLst>
      <p:ext uri="{BB962C8B-B14F-4D97-AF65-F5344CB8AC3E}">
        <p14:creationId xmlns:p14="http://schemas.microsoft.com/office/powerpoint/2010/main" val="397326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Play over time</a:t>
            </a:r>
            <a:r>
              <a:rPr lang="mr-IN" dirty="0" smtClean="0"/>
              <a:t>…</a:t>
            </a:r>
            <a:r>
              <a:rPr lang="en-CA" dirty="0" smtClean="0"/>
              <a:t>.</a:t>
            </a:r>
            <a:endParaRPr lang="en-US" dirty="0"/>
          </a:p>
        </p:txBody>
      </p:sp>
      <p:pic>
        <p:nvPicPr>
          <p:cNvPr id="5" name="Content Placeholder 4" descr="IMG_1027.JPG"/>
          <p:cNvPicPr>
            <a:picLocks noGrp="1" noChangeAspect="1"/>
          </p:cNvPicPr>
          <p:nvPr>
            <p:ph sz="half" idx="1"/>
          </p:nvPr>
        </p:nvPicPr>
        <p:blipFill>
          <a:blip r:embed="rId3">
            <a:extLst>
              <a:ext uri="{28A0092B-C50C-407E-A947-70E740481C1C}">
                <a14:useLocalDpi xmlns:a14="http://schemas.microsoft.com/office/drawing/2010/main" val="0"/>
              </a:ext>
            </a:extLst>
          </a:blip>
          <a:srcRect l="6570" r="6570"/>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descr="IMG_1584.JPG"/>
          <p:cNvPicPr>
            <a:picLocks noGrp="1" noChangeAspect="1"/>
          </p:cNvPicPr>
          <p:nvPr>
            <p:ph sz="half" idx="2"/>
          </p:nvPr>
        </p:nvPicPr>
        <p:blipFill>
          <a:blip r:embed="rId4">
            <a:extLst>
              <a:ext uri="{28A0092B-C50C-407E-A947-70E740481C1C}">
                <a14:useLocalDpi xmlns:a14="http://schemas.microsoft.com/office/drawing/2010/main" val="0"/>
              </a:ext>
            </a:extLst>
          </a:blip>
          <a:srcRect l="6570" r="6570"/>
          <a:stretch>
            <a:fillRect/>
          </a:stretch>
        </p:blipFill>
        <p:spPr>
          <a:xfrm rot="10800000">
            <a:off x="4634753" y="2784475"/>
            <a:ext cx="3767328" cy="3252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6384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with others</a:t>
            </a:r>
            <a:endParaRPr lang="en-US" dirty="0"/>
          </a:p>
        </p:txBody>
      </p:sp>
      <p:pic>
        <p:nvPicPr>
          <p:cNvPr id="4" name="Content Placeholder 3" descr="IMG_1592.JPG"/>
          <p:cNvPicPr>
            <a:picLocks noGrp="1" noChangeAspect="1"/>
          </p:cNvPicPr>
          <p:nvPr>
            <p:ph idx="1"/>
          </p:nvPr>
        </p:nvPicPr>
        <p:blipFill>
          <a:blip r:embed="rId3">
            <a:extLst>
              <a:ext uri="{28A0092B-C50C-407E-A947-70E740481C1C}">
                <a14:useLocalDpi xmlns:a14="http://schemas.microsoft.com/office/drawing/2010/main" val="0"/>
              </a:ext>
            </a:extLst>
          </a:blip>
          <a:srcRect l="-37953" r="-37953"/>
          <a:stretch>
            <a:fillRect/>
          </a:stretch>
        </p:blipFill>
        <p:spPr>
          <a:xfrm rot="16200000" flipH="1">
            <a:off x="1286746" y="2736618"/>
            <a:ext cx="6819776" cy="3811449"/>
          </a:xfrm>
        </p:spPr>
      </p:pic>
    </p:spTree>
    <p:extLst>
      <p:ext uri="{BB962C8B-B14F-4D97-AF65-F5344CB8AC3E}">
        <p14:creationId xmlns:p14="http://schemas.microsoft.com/office/powerpoint/2010/main" val="329045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with adults</a:t>
            </a:r>
            <a:endParaRPr lang="en-US" dirty="0"/>
          </a:p>
        </p:txBody>
      </p:sp>
      <p:pic>
        <p:nvPicPr>
          <p:cNvPr id="5" name="Content Placeholder 4" descr="IMG_0973.JPG"/>
          <p:cNvPicPr>
            <a:picLocks noGrp="1" noChangeAspect="1"/>
          </p:cNvPicPr>
          <p:nvPr>
            <p:ph sz="half" idx="1"/>
          </p:nvPr>
        </p:nvPicPr>
        <p:blipFill>
          <a:blip r:embed="rId3">
            <a:extLst>
              <a:ext uri="{28A0092B-C50C-407E-A947-70E740481C1C}">
                <a14:useLocalDpi xmlns:a14="http://schemas.microsoft.com/office/drawing/2010/main" val="0"/>
              </a:ext>
            </a:extLst>
          </a:blip>
          <a:srcRect l="6570" r="6570"/>
          <a:stretch>
            <a:fillRect/>
          </a:stretch>
        </p:blipFill>
        <p:spPr>
          <a:xfrm rot="10800000">
            <a:off x="740664" y="2784475"/>
            <a:ext cx="3767328" cy="3252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descr="IMG_0975.JPG"/>
          <p:cNvPicPr>
            <a:picLocks noGrp="1" noChangeAspect="1"/>
          </p:cNvPicPr>
          <p:nvPr>
            <p:ph sz="half" idx="2"/>
          </p:nvPr>
        </p:nvPicPr>
        <p:blipFill>
          <a:blip r:embed="rId4">
            <a:extLst>
              <a:ext uri="{28A0092B-C50C-407E-A947-70E740481C1C}">
                <a14:useLocalDpi xmlns:a14="http://schemas.microsoft.com/office/drawing/2010/main" val="0"/>
              </a:ext>
            </a:extLst>
          </a:blip>
          <a:srcRect l="6570" r="6570"/>
          <a:stretch>
            <a:fillRect/>
          </a:stretch>
        </p:blipFill>
        <p:spPr>
          <a:xfrm rot="5400000">
            <a:off x="4634753" y="2784475"/>
            <a:ext cx="3767328" cy="3252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831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pic>
        <p:nvPicPr>
          <p:cNvPr id="4" name="Content Placeholder 3" descr="IMG_2489.JPG"/>
          <p:cNvPicPr>
            <a:picLocks noGrp="1" noChangeAspect="1"/>
          </p:cNvPicPr>
          <p:nvPr>
            <p:ph idx="1"/>
          </p:nvPr>
        </p:nvPicPr>
        <p:blipFill>
          <a:blip r:embed="rId2">
            <a:extLst>
              <a:ext uri="{28A0092B-C50C-407E-A947-70E740481C1C}">
                <a14:useLocalDpi xmlns:a14="http://schemas.microsoft.com/office/drawing/2010/main" val="0"/>
              </a:ext>
            </a:extLst>
          </a:blip>
          <a:srcRect l="-37956" r="-37956"/>
          <a:stretch>
            <a:fillRect/>
          </a:stretch>
        </p:blipFill>
        <p:spPr>
          <a:xfrm rot="16200000" flipH="1" flipV="1">
            <a:off x="739775" y="2770188"/>
            <a:ext cx="7662863" cy="3267075"/>
          </a:xfrm>
        </p:spPr>
      </p:pic>
    </p:spTree>
    <p:extLst>
      <p:ext uri="{BB962C8B-B14F-4D97-AF65-F5344CB8AC3E}">
        <p14:creationId xmlns:p14="http://schemas.microsoft.com/office/powerpoint/2010/main" val="1157320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656</TotalTime>
  <Words>2142</Words>
  <Application>Microsoft Office PowerPoint</Application>
  <PresentationFormat>On-screen Show (4:3)</PresentationFormat>
  <Paragraphs>298</Paragraphs>
  <Slides>37</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ＭＳ Ｐゴシック</vt:lpstr>
      <vt:lpstr>Arial</vt:lpstr>
      <vt:lpstr>Calibri</vt:lpstr>
      <vt:lpstr>Calisto MT</vt:lpstr>
      <vt:lpstr>Comic Sans MS</vt:lpstr>
      <vt:lpstr>Comic Sans MS Bold</vt:lpstr>
      <vt:lpstr>ＭＳ 明朝</vt:lpstr>
      <vt:lpstr>PingFang SC Regular</vt:lpstr>
      <vt:lpstr>PingFang SC Semibold</vt:lpstr>
      <vt:lpstr>Trebuchet MS</vt:lpstr>
      <vt:lpstr>Trebuchet MS Bold</vt:lpstr>
      <vt:lpstr>Trebuchet MS Bold Italic</vt:lpstr>
      <vt:lpstr>Wingdings</vt:lpstr>
      <vt:lpstr>Wingdings 2</vt:lpstr>
      <vt:lpstr>Genesis</vt:lpstr>
      <vt:lpstr> Block Play:</vt:lpstr>
      <vt:lpstr>Shape of the Session</vt:lpstr>
      <vt:lpstr>Playing Together</vt:lpstr>
      <vt:lpstr>Playing together</vt:lpstr>
      <vt:lpstr>Why Block Play?</vt:lpstr>
      <vt:lpstr>Block Play over time….</vt:lpstr>
      <vt:lpstr>Playing with others</vt:lpstr>
      <vt:lpstr>Playing  with adults</vt:lpstr>
      <vt:lpstr>Collaboration</vt:lpstr>
      <vt:lpstr>What do we know about block play from birth to age 8?</vt:lpstr>
      <vt:lpstr>PowerPoint Presentation</vt:lpstr>
      <vt:lpstr>The Stages of Block Play</vt:lpstr>
      <vt:lpstr>The Stages of Block Play</vt:lpstr>
      <vt:lpstr>The Stages of Block Play</vt:lpstr>
      <vt:lpstr>The Stages of Block Play</vt:lpstr>
      <vt:lpstr>Stages of Block Play</vt:lpstr>
      <vt:lpstr>The Stages of Block Play</vt:lpstr>
      <vt:lpstr>Replay- Your Turn</vt:lpstr>
      <vt:lpstr>What learning happens during block play?</vt:lpstr>
      <vt:lpstr>Mathematics</vt:lpstr>
      <vt:lpstr>Science</vt:lpstr>
      <vt:lpstr>Physical Development</vt:lpstr>
      <vt:lpstr>Social-Emotional</vt:lpstr>
      <vt:lpstr>Connections to ELF </vt:lpstr>
      <vt:lpstr>Organization and Storage</vt:lpstr>
      <vt:lpstr>Materials</vt:lpstr>
      <vt:lpstr>Literacy Links</vt:lpstr>
      <vt:lpstr>Literacy Links</vt:lpstr>
      <vt:lpstr>Literacy Links</vt:lpstr>
      <vt:lpstr>Activities with picture books</vt:lpstr>
      <vt:lpstr>How do I capture, document, celebrate and share learning?</vt:lpstr>
      <vt:lpstr>What to look for at the Block Centre Approximate ages 2 to 5 </vt:lpstr>
      <vt:lpstr>What to look for at the Block Centre Approximate ages 5 to 7</vt:lpstr>
      <vt:lpstr>Viewing with a purpose/Closure</vt:lpstr>
      <vt:lpstr>Print Resources</vt:lpstr>
      <vt:lpstr>Internet  Resources</vt:lpstr>
      <vt:lpstr>Closing Circle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Play Joyful,Creative, Constructive Learning!</dc:title>
  <dc:creator>Ian And Nora Morrison</dc:creator>
  <cp:lastModifiedBy>Nickerson, Carey</cp:lastModifiedBy>
  <cp:revision>44</cp:revision>
  <dcterms:created xsi:type="dcterms:W3CDTF">2020-01-03T18:20:00Z</dcterms:created>
  <dcterms:modified xsi:type="dcterms:W3CDTF">2020-10-19T22:47:00Z</dcterms:modified>
</cp:coreProperties>
</file>